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5.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46" r:id="rId5"/>
    <p:sldMasterId id="2147483789" r:id="rId6"/>
    <p:sldMasterId id="2147483832" r:id="rId7"/>
    <p:sldMasterId id="2147483875" r:id="rId8"/>
    <p:sldMasterId id="2147483969" r:id="rId9"/>
  </p:sldMasterIdLst>
  <p:notesMasterIdLst>
    <p:notesMasterId r:id="rId40"/>
  </p:notesMasterIdLst>
  <p:handoutMasterIdLst>
    <p:handoutMasterId r:id="rId41"/>
  </p:handoutMasterIdLst>
  <p:sldIdLst>
    <p:sldId id="418" r:id="rId10"/>
    <p:sldId id="419" r:id="rId11"/>
    <p:sldId id="420" r:id="rId12"/>
    <p:sldId id="417" r:id="rId13"/>
    <p:sldId id="310" r:id="rId14"/>
    <p:sldId id="355" r:id="rId15"/>
    <p:sldId id="421" r:id="rId16"/>
    <p:sldId id="377" r:id="rId17"/>
    <p:sldId id="375" r:id="rId18"/>
    <p:sldId id="378" r:id="rId19"/>
    <p:sldId id="408" r:id="rId20"/>
    <p:sldId id="381" r:id="rId21"/>
    <p:sldId id="361" r:id="rId22"/>
    <p:sldId id="379" r:id="rId23"/>
    <p:sldId id="390" r:id="rId24"/>
    <p:sldId id="391" r:id="rId25"/>
    <p:sldId id="393" r:id="rId26"/>
    <p:sldId id="392" r:id="rId27"/>
    <p:sldId id="356" r:id="rId28"/>
    <p:sldId id="383" r:id="rId29"/>
    <p:sldId id="385" r:id="rId30"/>
    <p:sldId id="357" r:id="rId31"/>
    <p:sldId id="409" r:id="rId32"/>
    <p:sldId id="422" r:id="rId33"/>
    <p:sldId id="394" r:id="rId34"/>
    <p:sldId id="423" r:id="rId35"/>
    <p:sldId id="424" r:id="rId36"/>
    <p:sldId id="407" r:id="rId37"/>
    <p:sldId id="426" r:id="rId38"/>
    <p:sldId id="427" r:id="rId39"/>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459E2E5D-FCF9-45B0-825F-3F0E3D5542CE}">
          <p14:sldIdLst/>
        </p14:section>
        <p14:section name="Slides génériques" id="{AF974EF0-0F4D-465A-BF26-A8C9F9292B5D}">
          <p14:sldIdLst>
            <p14:sldId id="418"/>
            <p14:sldId id="419"/>
            <p14:sldId id="420"/>
            <p14:sldId id="417"/>
            <p14:sldId id="310"/>
            <p14:sldId id="355"/>
            <p14:sldId id="421"/>
            <p14:sldId id="377"/>
            <p14:sldId id="375"/>
            <p14:sldId id="378"/>
            <p14:sldId id="408"/>
            <p14:sldId id="381"/>
            <p14:sldId id="361"/>
            <p14:sldId id="379"/>
            <p14:sldId id="390"/>
            <p14:sldId id="391"/>
            <p14:sldId id="393"/>
            <p14:sldId id="392"/>
            <p14:sldId id="356"/>
            <p14:sldId id="383"/>
            <p14:sldId id="385"/>
            <p14:sldId id="357"/>
            <p14:sldId id="409"/>
            <p14:sldId id="422"/>
            <p14:sldId id="394"/>
            <p14:sldId id="423"/>
            <p14:sldId id="424"/>
            <p14:sldId id="407"/>
            <p14:sldId id="426"/>
            <p14:sldId id="427"/>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79715" autoAdjust="0"/>
  </p:normalViewPr>
  <p:slideViewPr>
    <p:cSldViewPr snapToGrid="0" showGuides="1">
      <p:cViewPr varScale="1">
        <p:scale>
          <a:sx n="88" d="100"/>
          <a:sy n="88" d="100"/>
        </p:scale>
        <p:origin x="1170" y="96"/>
      </p:cViewPr>
      <p:guideLst>
        <p:guide orient="horz" pos="2160"/>
        <p:guide pos="3840"/>
        <p:guide orient="horz" pos="3719"/>
        <p:guide pos="7370"/>
      </p:guideLst>
    </p:cSldViewPr>
  </p:slideViewPr>
  <p:outlineViewPr>
    <p:cViewPr>
      <p:scale>
        <a:sx n="33" d="100"/>
        <a:sy n="33" d="100"/>
      </p:scale>
      <p:origin x="0" y="11405"/>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70" d="100"/>
          <a:sy n="70" d="100"/>
        </p:scale>
        <p:origin x="-3048" y="-5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E0301-538E-40A8-932F-5A11301D7C35}" type="doc">
      <dgm:prSet loTypeId="urn:microsoft.com/office/officeart/2005/8/layout/venn3" loCatId="relationship" qsTypeId="urn:microsoft.com/office/officeart/2005/8/quickstyle/simple3" qsCatId="simple" csTypeId="urn:microsoft.com/office/officeart/2005/8/colors/colorful2" csCatId="colorful" phldr="1"/>
      <dgm:spPr/>
      <dgm:t>
        <a:bodyPr/>
        <a:lstStyle/>
        <a:p>
          <a:endParaRPr lang="fr-FR"/>
        </a:p>
      </dgm:t>
    </dgm:pt>
    <dgm:pt modelId="{106B4D47-2E6A-4731-9B60-1267AA61815D}">
      <dgm:prSet phldrT="[Texte]"/>
      <dgm:spPr/>
      <dgm:t>
        <a:bodyPr/>
        <a:lstStyle/>
        <a:p>
          <a:r>
            <a:rPr lang="fr-FR" b="1" dirty="0" smtClean="0"/>
            <a:t>FRAIS DE MEDECINE</a:t>
          </a:r>
        </a:p>
        <a:p>
          <a:r>
            <a:rPr lang="fr-FR" dirty="0" smtClean="0"/>
            <a:t>Générale et spécialisée</a:t>
          </a:r>
          <a:endParaRPr lang="fr-FR" dirty="0"/>
        </a:p>
      </dgm:t>
    </dgm:pt>
    <dgm:pt modelId="{97FA5D24-750B-40BA-94E9-CB34618EB984}" type="parTrans" cxnId="{84BEE724-566C-4477-8355-9ED60D7BA534}">
      <dgm:prSet/>
      <dgm:spPr/>
      <dgm:t>
        <a:bodyPr/>
        <a:lstStyle/>
        <a:p>
          <a:endParaRPr lang="fr-FR"/>
        </a:p>
      </dgm:t>
    </dgm:pt>
    <dgm:pt modelId="{D1F54B6D-8540-422E-A2F7-FCA9B3AE41BC}" type="sibTrans" cxnId="{84BEE724-566C-4477-8355-9ED60D7BA534}">
      <dgm:prSet/>
      <dgm:spPr/>
      <dgm:t>
        <a:bodyPr/>
        <a:lstStyle/>
        <a:p>
          <a:endParaRPr lang="fr-FR"/>
        </a:p>
      </dgm:t>
    </dgm:pt>
    <dgm:pt modelId="{92D4F952-887B-48B5-AFD7-BFADA7CF4538}">
      <dgm:prSet phldrT="[Texte]"/>
      <dgm:spPr/>
      <dgm:t>
        <a:bodyPr/>
        <a:lstStyle/>
        <a:p>
          <a:r>
            <a:rPr lang="fr-FR" b="1" dirty="0" smtClean="0"/>
            <a:t>FRAIS DENTAIRE </a:t>
          </a:r>
        </a:p>
        <a:p>
          <a:r>
            <a:rPr lang="fr-FR" dirty="0" smtClean="0"/>
            <a:t>soins et prothèses dentaires</a:t>
          </a:r>
          <a:endParaRPr lang="fr-FR" dirty="0"/>
        </a:p>
      </dgm:t>
    </dgm:pt>
    <dgm:pt modelId="{20D86E7C-DF42-43C8-B549-7E6C770D2C7B}" type="parTrans" cxnId="{4DC8169E-8F74-4430-AE3D-22F6FB5B43A0}">
      <dgm:prSet/>
      <dgm:spPr/>
      <dgm:t>
        <a:bodyPr/>
        <a:lstStyle/>
        <a:p>
          <a:endParaRPr lang="fr-FR"/>
        </a:p>
      </dgm:t>
    </dgm:pt>
    <dgm:pt modelId="{A9C5AC08-8269-4BD7-BC29-D321E4255683}" type="sibTrans" cxnId="{4DC8169E-8F74-4430-AE3D-22F6FB5B43A0}">
      <dgm:prSet/>
      <dgm:spPr/>
      <dgm:t>
        <a:bodyPr/>
        <a:lstStyle/>
        <a:p>
          <a:endParaRPr lang="fr-FR"/>
        </a:p>
      </dgm:t>
    </dgm:pt>
    <dgm:pt modelId="{9CE84449-201D-491D-BE86-F97DC3350931}">
      <dgm:prSet phldrT="[Texte]"/>
      <dgm:spPr/>
      <dgm:t>
        <a:bodyPr/>
        <a:lstStyle/>
        <a:p>
          <a:r>
            <a:rPr lang="fr-FR" b="1" dirty="0" smtClean="0"/>
            <a:t>MEDICAMENTS ET APPAREILLAGE</a:t>
          </a:r>
        </a:p>
      </dgm:t>
    </dgm:pt>
    <dgm:pt modelId="{D72C4033-C247-49B5-8842-8E88C50D7492}" type="parTrans" cxnId="{10F18820-5035-4033-935A-480DA5183D61}">
      <dgm:prSet/>
      <dgm:spPr/>
      <dgm:t>
        <a:bodyPr/>
        <a:lstStyle/>
        <a:p>
          <a:endParaRPr lang="fr-FR"/>
        </a:p>
      </dgm:t>
    </dgm:pt>
    <dgm:pt modelId="{814B1486-427F-4508-A584-7722659EED2A}" type="sibTrans" cxnId="{10F18820-5035-4033-935A-480DA5183D61}">
      <dgm:prSet/>
      <dgm:spPr/>
      <dgm:t>
        <a:bodyPr/>
        <a:lstStyle/>
        <a:p>
          <a:endParaRPr lang="fr-FR"/>
        </a:p>
      </dgm:t>
    </dgm:pt>
    <dgm:pt modelId="{77F59638-9704-4E26-8812-7E71F6A31CA2}">
      <dgm:prSet phldrT="[Texte]"/>
      <dgm:spPr/>
      <dgm:t>
        <a:bodyPr/>
        <a:lstStyle/>
        <a:p>
          <a:r>
            <a:rPr lang="fr-FR" b="1" dirty="0" smtClean="0"/>
            <a:t>FRAIS HEBERGMENENT ET TRAITEMENT </a:t>
          </a:r>
          <a:r>
            <a:rPr lang="fr-FR" dirty="0" smtClean="0"/>
            <a:t>des enfants en situation de handicaps placés en CMP</a:t>
          </a:r>
          <a:endParaRPr lang="fr-FR" dirty="0"/>
        </a:p>
      </dgm:t>
    </dgm:pt>
    <dgm:pt modelId="{A59E0AF4-4A09-4CB6-831D-CA0449B57304}" type="parTrans" cxnId="{8E91E907-5689-4DE6-8F7F-3666790E29F6}">
      <dgm:prSet/>
      <dgm:spPr/>
      <dgm:t>
        <a:bodyPr/>
        <a:lstStyle/>
        <a:p>
          <a:endParaRPr lang="fr-FR"/>
        </a:p>
      </dgm:t>
    </dgm:pt>
    <dgm:pt modelId="{E4D521CE-C0EB-40BD-9B3B-639377FF7B6C}" type="sibTrans" cxnId="{8E91E907-5689-4DE6-8F7F-3666790E29F6}">
      <dgm:prSet/>
      <dgm:spPr/>
      <dgm:t>
        <a:bodyPr/>
        <a:lstStyle/>
        <a:p>
          <a:endParaRPr lang="fr-FR"/>
        </a:p>
      </dgm:t>
    </dgm:pt>
    <dgm:pt modelId="{10A132B2-B485-470F-A427-35A8DB9DA8B1}">
      <dgm:prSet phldrT="[Texte]"/>
      <dgm:spPr/>
      <dgm:t>
        <a:bodyPr/>
        <a:lstStyle/>
        <a:p>
          <a:r>
            <a:rPr lang="fr-FR" b="1" dirty="0" smtClean="0"/>
            <a:t>FRAIS BIOLOGIE</a:t>
          </a:r>
        </a:p>
        <a:p>
          <a:r>
            <a:rPr lang="fr-FR" dirty="0" smtClean="0"/>
            <a:t>Analyses et examens de laboratoire</a:t>
          </a:r>
          <a:endParaRPr lang="fr-FR" dirty="0"/>
        </a:p>
      </dgm:t>
    </dgm:pt>
    <dgm:pt modelId="{B3975D5E-890B-401D-868D-FFEF882C41A5}" type="parTrans" cxnId="{F1E36D18-F04D-42BB-9CAF-9EB320D84D25}">
      <dgm:prSet/>
      <dgm:spPr/>
      <dgm:t>
        <a:bodyPr/>
        <a:lstStyle/>
        <a:p>
          <a:endParaRPr lang="fr-FR"/>
        </a:p>
      </dgm:t>
    </dgm:pt>
    <dgm:pt modelId="{8F4B1018-52F7-4F64-86A2-03757CC08F44}" type="sibTrans" cxnId="{F1E36D18-F04D-42BB-9CAF-9EB320D84D25}">
      <dgm:prSet/>
      <dgm:spPr/>
      <dgm:t>
        <a:bodyPr/>
        <a:lstStyle/>
        <a:p>
          <a:endParaRPr lang="fr-FR"/>
        </a:p>
      </dgm:t>
    </dgm:pt>
    <dgm:pt modelId="{4DE89297-42E9-4870-AD05-C22064AF2688}">
      <dgm:prSet phldrT="[Texte]"/>
      <dgm:spPr/>
      <dgm:t>
        <a:bodyPr/>
        <a:lstStyle/>
        <a:p>
          <a:r>
            <a:rPr lang="fr-FR" b="1" dirty="0" smtClean="0"/>
            <a:t>FRAIS HOSPITALISATION ET TRAITEMENT </a:t>
          </a:r>
          <a:r>
            <a:rPr lang="fr-FR" dirty="0" smtClean="0"/>
            <a:t>dans des établissement De soins, de réadaptation fonctionnelle ou d’éducation professionnelle</a:t>
          </a:r>
          <a:endParaRPr lang="fr-FR" dirty="0"/>
        </a:p>
      </dgm:t>
    </dgm:pt>
    <dgm:pt modelId="{6D70257D-0BB0-4C9C-97CA-305C4AE03498}" type="parTrans" cxnId="{967C250C-7186-438B-B8E1-13812E2C3591}">
      <dgm:prSet/>
      <dgm:spPr/>
      <dgm:t>
        <a:bodyPr/>
        <a:lstStyle/>
        <a:p>
          <a:endParaRPr lang="fr-FR"/>
        </a:p>
      </dgm:t>
    </dgm:pt>
    <dgm:pt modelId="{A9C11A16-EAF2-496B-9960-8A2BB6884AF8}" type="sibTrans" cxnId="{967C250C-7186-438B-B8E1-13812E2C3591}">
      <dgm:prSet/>
      <dgm:spPr/>
      <dgm:t>
        <a:bodyPr/>
        <a:lstStyle/>
        <a:p>
          <a:endParaRPr lang="fr-FR"/>
        </a:p>
      </dgm:t>
    </dgm:pt>
    <dgm:pt modelId="{386EB9BE-6838-4A69-BC2F-EE7B1B40926D}" type="pres">
      <dgm:prSet presAssocID="{22AE0301-538E-40A8-932F-5A11301D7C35}" presName="Name0" presStyleCnt="0">
        <dgm:presLayoutVars>
          <dgm:dir/>
          <dgm:resizeHandles val="exact"/>
        </dgm:presLayoutVars>
      </dgm:prSet>
      <dgm:spPr/>
      <dgm:t>
        <a:bodyPr/>
        <a:lstStyle/>
        <a:p>
          <a:endParaRPr lang="fr-FR"/>
        </a:p>
      </dgm:t>
    </dgm:pt>
    <dgm:pt modelId="{8F6C0C8F-0860-4000-AE8A-8B15CA46C53B}" type="pres">
      <dgm:prSet presAssocID="{106B4D47-2E6A-4731-9B60-1267AA61815D}" presName="Name5" presStyleLbl="vennNode1" presStyleIdx="0" presStyleCnt="6">
        <dgm:presLayoutVars>
          <dgm:bulletEnabled val="1"/>
        </dgm:presLayoutVars>
      </dgm:prSet>
      <dgm:spPr/>
      <dgm:t>
        <a:bodyPr/>
        <a:lstStyle/>
        <a:p>
          <a:endParaRPr lang="fr-FR"/>
        </a:p>
      </dgm:t>
    </dgm:pt>
    <dgm:pt modelId="{F123C9E0-63DB-4174-90C3-DA1379765433}" type="pres">
      <dgm:prSet presAssocID="{D1F54B6D-8540-422E-A2F7-FCA9B3AE41BC}" presName="space" presStyleCnt="0"/>
      <dgm:spPr/>
    </dgm:pt>
    <dgm:pt modelId="{21556999-8E5D-41CA-A46D-D52F94E0A75A}" type="pres">
      <dgm:prSet presAssocID="{92D4F952-887B-48B5-AFD7-BFADA7CF4538}" presName="Name5" presStyleLbl="vennNode1" presStyleIdx="1" presStyleCnt="6">
        <dgm:presLayoutVars>
          <dgm:bulletEnabled val="1"/>
        </dgm:presLayoutVars>
      </dgm:prSet>
      <dgm:spPr/>
      <dgm:t>
        <a:bodyPr/>
        <a:lstStyle/>
        <a:p>
          <a:endParaRPr lang="fr-FR"/>
        </a:p>
      </dgm:t>
    </dgm:pt>
    <dgm:pt modelId="{E9EE7969-1D7B-4D94-A056-73AF7D906631}" type="pres">
      <dgm:prSet presAssocID="{A9C5AC08-8269-4BD7-BC29-D321E4255683}" presName="space" presStyleCnt="0"/>
      <dgm:spPr/>
    </dgm:pt>
    <dgm:pt modelId="{7EBF0C1C-1252-4232-8440-51234F6F06AB}" type="pres">
      <dgm:prSet presAssocID="{9CE84449-201D-491D-BE86-F97DC3350931}" presName="Name5" presStyleLbl="vennNode1" presStyleIdx="2" presStyleCnt="6">
        <dgm:presLayoutVars>
          <dgm:bulletEnabled val="1"/>
        </dgm:presLayoutVars>
      </dgm:prSet>
      <dgm:spPr/>
      <dgm:t>
        <a:bodyPr/>
        <a:lstStyle/>
        <a:p>
          <a:endParaRPr lang="fr-FR"/>
        </a:p>
      </dgm:t>
    </dgm:pt>
    <dgm:pt modelId="{3559C3B2-B6A0-4EE8-B610-5ACC8525F6A8}" type="pres">
      <dgm:prSet presAssocID="{814B1486-427F-4508-A584-7722659EED2A}" presName="space" presStyleCnt="0"/>
      <dgm:spPr/>
    </dgm:pt>
    <dgm:pt modelId="{78A2D784-8F0F-4AD9-957B-A4E9038FDF15}" type="pres">
      <dgm:prSet presAssocID="{77F59638-9704-4E26-8812-7E71F6A31CA2}" presName="Name5" presStyleLbl="vennNode1" presStyleIdx="3" presStyleCnt="6">
        <dgm:presLayoutVars>
          <dgm:bulletEnabled val="1"/>
        </dgm:presLayoutVars>
      </dgm:prSet>
      <dgm:spPr/>
      <dgm:t>
        <a:bodyPr/>
        <a:lstStyle/>
        <a:p>
          <a:endParaRPr lang="fr-FR"/>
        </a:p>
      </dgm:t>
    </dgm:pt>
    <dgm:pt modelId="{2B419840-9DE3-478D-B00E-E32E165B8B0C}" type="pres">
      <dgm:prSet presAssocID="{E4D521CE-C0EB-40BD-9B3B-639377FF7B6C}" presName="space" presStyleCnt="0"/>
      <dgm:spPr/>
    </dgm:pt>
    <dgm:pt modelId="{3949D527-AA53-4A64-A7A0-865EC32A1BB3}" type="pres">
      <dgm:prSet presAssocID="{10A132B2-B485-470F-A427-35A8DB9DA8B1}" presName="Name5" presStyleLbl="vennNode1" presStyleIdx="4" presStyleCnt="6">
        <dgm:presLayoutVars>
          <dgm:bulletEnabled val="1"/>
        </dgm:presLayoutVars>
      </dgm:prSet>
      <dgm:spPr/>
      <dgm:t>
        <a:bodyPr/>
        <a:lstStyle/>
        <a:p>
          <a:endParaRPr lang="fr-FR"/>
        </a:p>
      </dgm:t>
    </dgm:pt>
    <dgm:pt modelId="{A4470A05-015F-4E25-85A9-8FE5263A68D6}" type="pres">
      <dgm:prSet presAssocID="{8F4B1018-52F7-4F64-86A2-03757CC08F44}" presName="space" presStyleCnt="0"/>
      <dgm:spPr/>
    </dgm:pt>
    <dgm:pt modelId="{65184118-E9E6-4B70-8379-6EC83B993D75}" type="pres">
      <dgm:prSet presAssocID="{4DE89297-42E9-4870-AD05-C22064AF2688}" presName="Name5" presStyleLbl="vennNode1" presStyleIdx="5" presStyleCnt="6">
        <dgm:presLayoutVars>
          <dgm:bulletEnabled val="1"/>
        </dgm:presLayoutVars>
      </dgm:prSet>
      <dgm:spPr/>
      <dgm:t>
        <a:bodyPr/>
        <a:lstStyle/>
        <a:p>
          <a:endParaRPr lang="fr-FR"/>
        </a:p>
      </dgm:t>
    </dgm:pt>
  </dgm:ptLst>
  <dgm:cxnLst>
    <dgm:cxn modelId="{0C1CE7C1-E300-4044-AF6C-B046C948508A}" type="presOf" srcId="{4DE89297-42E9-4870-AD05-C22064AF2688}" destId="{65184118-E9E6-4B70-8379-6EC83B993D75}" srcOrd="0" destOrd="0" presId="urn:microsoft.com/office/officeart/2005/8/layout/venn3"/>
    <dgm:cxn modelId="{967C250C-7186-438B-B8E1-13812E2C3591}" srcId="{22AE0301-538E-40A8-932F-5A11301D7C35}" destId="{4DE89297-42E9-4870-AD05-C22064AF2688}" srcOrd="5" destOrd="0" parTransId="{6D70257D-0BB0-4C9C-97CA-305C4AE03498}" sibTransId="{A9C11A16-EAF2-496B-9960-8A2BB6884AF8}"/>
    <dgm:cxn modelId="{84BEE724-566C-4477-8355-9ED60D7BA534}" srcId="{22AE0301-538E-40A8-932F-5A11301D7C35}" destId="{106B4D47-2E6A-4731-9B60-1267AA61815D}" srcOrd="0" destOrd="0" parTransId="{97FA5D24-750B-40BA-94E9-CB34618EB984}" sibTransId="{D1F54B6D-8540-422E-A2F7-FCA9B3AE41BC}"/>
    <dgm:cxn modelId="{9B1E091F-06BA-4684-9361-2FEA8251970E}" type="presOf" srcId="{22AE0301-538E-40A8-932F-5A11301D7C35}" destId="{386EB9BE-6838-4A69-BC2F-EE7B1B40926D}" srcOrd="0" destOrd="0" presId="urn:microsoft.com/office/officeart/2005/8/layout/venn3"/>
    <dgm:cxn modelId="{2D19150E-6A4A-41F0-899B-24C8CAF6BB90}" type="presOf" srcId="{77F59638-9704-4E26-8812-7E71F6A31CA2}" destId="{78A2D784-8F0F-4AD9-957B-A4E9038FDF15}" srcOrd="0" destOrd="0" presId="urn:microsoft.com/office/officeart/2005/8/layout/venn3"/>
    <dgm:cxn modelId="{8E91E907-5689-4DE6-8F7F-3666790E29F6}" srcId="{22AE0301-538E-40A8-932F-5A11301D7C35}" destId="{77F59638-9704-4E26-8812-7E71F6A31CA2}" srcOrd="3" destOrd="0" parTransId="{A59E0AF4-4A09-4CB6-831D-CA0449B57304}" sibTransId="{E4D521CE-C0EB-40BD-9B3B-639377FF7B6C}"/>
    <dgm:cxn modelId="{249BA79D-7567-4E08-97CB-10C802264C42}" type="presOf" srcId="{106B4D47-2E6A-4731-9B60-1267AA61815D}" destId="{8F6C0C8F-0860-4000-AE8A-8B15CA46C53B}" srcOrd="0" destOrd="0" presId="urn:microsoft.com/office/officeart/2005/8/layout/venn3"/>
    <dgm:cxn modelId="{F1E36D18-F04D-42BB-9CAF-9EB320D84D25}" srcId="{22AE0301-538E-40A8-932F-5A11301D7C35}" destId="{10A132B2-B485-470F-A427-35A8DB9DA8B1}" srcOrd="4" destOrd="0" parTransId="{B3975D5E-890B-401D-868D-FFEF882C41A5}" sibTransId="{8F4B1018-52F7-4F64-86A2-03757CC08F44}"/>
    <dgm:cxn modelId="{6A9D31E0-FB80-455B-BB72-E98DCEB1B216}" type="presOf" srcId="{92D4F952-887B-48B5-AFD7-BFADA7CF4538}" destId="{21556999-8E5D-41CA-A46D-D52F94E0A75A}" srcOrd="0" destOrd="0" presId="urn:microsoft.com/office/officeart/2005/8/layout/venn3"/>
    <dgm:cxn modelId="{16D6C0AA-4AE9-4656-A63E-C8EB149B98E1}" type="presOf" srcId="{9CE84449-201D-491D-BE86-F97DC3350931}" destId="{7EBF0C1C-1252-4232-8440-51234F6F06AB}" srcOrd="0" destOrd="0" presId="urn:microsoft.com/office/officeart/2005/8/layout/venn3"/>
    <dgm:cxn modelId="{1DB38D07-879F-447B-9F57-20085897870A}" type="presOf" srcId="{10A132B2-B485-470F-A427-35A8DB9DA8B1}" destId="{3949D527-AA53-4A64-A7A0-865EC32A1BB3}" srcOrd="0" destOrd="0" presId="urn:microsoft.com/office/officeart/2005/8/layout/venn3"/>
    <dgm:cxn modelId="{10F18820-5035-4033-935A-480DA5183D61}" srcId="{22AE0301-538E-40A8-932F-5A11301D7C35}" destId="{9CE84449-201D-491D-BE86-F97DC3350931}" srcOrd="2" destOrd="0" parTransId="{D72C4033-C247-49B5-8842-8E88C50D7492}" sibTransId="{814B1486-427F-4508-A584-7722659EED2A}"/>
    <dgm:cxn modelId="{4DC8169E-8F74-4430-AE3D-22F6FB5B43A0}" srcId="{22AE0301-538E-40A8-932F-5A11301D7C35}" destId="{92D4F952-887B-48B5-AFD7-BFADA7CF4538}" srcOrd="1" destOrd="0" parTransId="{20D86E7C-DF42-43C8-B549-7E6C770D2C7B}" sibTransId="{A9C5AC08-8269-4BD7-BC29-D321E4255683}"/>
    <dgm:cxn modelId="{55690FCD-DF22-488D-88ED-7523E96BA9F9}" type="presParOf" srcId="{386EB9BE-6838-4A69-BC2F-EE7B1B40926D}" destId="{8F6C0C8F-0860-4000-AE8A-8B15CA46C53B}" srcOrd="0" destOrd="0" presId="urn:microsoft.com/office/officeart/2005/8/layout/venn3"/>
    <dgm:cxn modelId="{B2F33F76-F2ED-4082-B765-50B4EA35AF89}" type="presParOf" srcId="{386EB9BE-6838-4A69-BC2F-EE7B1B40926D}" destId="{F123C9E0-63DB-4174-90C3-DA1379765433}" srcOrd="1" destOrd="0" presId="urn:microsoft.com/office/officeart/2005/8/layout/venn3"/>
    <dgm:cxn modelId="{02B704E3-0762-4661-94D9-E8661ED0F86F}" type="presParOf" srcId="{386EB9BE-6838-4A69-BC2F-EE7B1B40926D}" destId="{21556999-8E5D-41CA-A46D-D52F94E0A75A}" srcOrd="2" destOrd="0" presId="urn:microsoft.com/office/officeart/2005/8/layout/venn3"/>
    <dgm:cxn modelId="{73A5F1E6-4B40-428A-A1DA-A813E18C2392}" type="presParOf" srcId="{386EB9BE-6838-4A69-BC2F-EE7B1B40926D}" destId="{E9EE7969-1D7B-4D94-A056-73AF7D906631}" srcOrd="3" destOrd="0" presId="urn:microsoft.com/office/officeart/2005/8/layout/venn3"/>
    <dgm:cxn modelId="{ED822AC7-4037-4881-9A05-E13BAC49531A}" type="presParOf" srcId="{386EB9BE-6838-4A69-BC2F-EE7B1B40926D}" destId="{7EBF0C1C-1252-4232-8440-51234F6F06AB}" srcOrd="4" destOrd="0" presId="urn:microsoft.com/office/officeart/2005/8/layout/venn3"/>
    <dgm:cxn modelId="{97723209-9B20-4CD0-8CCB-A7B9917316C9}" type="presParOf" srcId="{386EB9BE-6838-4A69-BC2F-EE7B1B40926D}" destId="{3559C3B2-B6A0-4EE8-B610-5ACC8525F6A8}" srcOrd="5" destOrd="0" presId="urn:microsoft.com/office/officeart/2005/8/layout/venn3"/>
    <dgm:cxn modelId="{E1A93353-EAC5-4F5F-9961-B69261D90C40}" type="presParOf" srcId="{386EB9BE-6838-4A69-BC2F-EE7B1B40926D}" destId="{78A2D784-8F0F-4AD9-957B-A4E9038FDF15}" srcOrd="6" destOrd="0" presId="urn:microsoft.com/office/officeart/2005/8/layout/venn3"/>
    <dgm:cxn modelId="{7859BF2B-373C-4A42-AF73-C9FF2D6DD114}" type="presParOf" srcId="{386EB9BE-6838-4A69-BC2F-EE7B1B40926D}" destId="{2B419840-9DE3-478D-B00E-E32E165B8B0C}" srcOrd="7" destOrd="0" presId="urn:microsoft.com/office/officeart/2005/8/layout/venn3"/>
    <dgm:cxn modelId="{E1DB7B41-7BD0-4726-BD3D-9A569B798E55}" type="presParOf" srcId="{386EB9BE-6838-4A69-BC2F-EE7B1B40926D}" destId="{3949D527-AA53-4A64-A7A0-865EC32A1BB3}" srcOrd="8" destOrd="0" presId="urn:microsoft.com/office/officeart/2005/8/layout/venn3"/>
    <dgm:cxn modelId="{8973F733-0198-4452-B7C2-9ACFAB8F0F42}" type="presParOf" srcId="{386EB9BE-6838-4A69-BC2F-EE7B1B40926D}" destId="{A4470A05-015F-4E25-85A9-8FE5263A68D6}" srcOrd="9" destOrd="0" presId="urn:microsoft.com/office/officeart/2005/8/layout/venn3"/>
    <dgm:cxn modelId="{EB39F7E1-A968-48BB-A4A8-A2872014A42C}" type="presParOf" srcId="{386EB9BE-6838-4A69-BC2F-EE7B1B40926D}" destId="{65184118-E9E6-4B70-8379-6EC83B993D75}"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6DAB1-2E67-4F1E-B73B-7BC38AEA5231}" type="doc">
      <dgm:prSet loTypeId="urn:microsoft.com/office/officeart/2005/8/layout/venn3" loCatId="relationship" qsTypeId="urn:microsoft.com/office/officeart/2005/8/quickstyle/simple3" qsCatId="simple" csTypeId="urn:microsoft.com/office/officeart/2005/8/colors/accent2_1" csCatId="accent2" phldr="1"/>
      <dgm:spPr/>
      <dgm:t>
        <a:bodyPr/>
        <a:lstStyle/>
        <a:p>
          <a:endParaRPr lang="fr-FR"/>
        </a:p>
      </dgm:t>
    </dgm:pt>
    <dgm:pt modelId="{C73B48FC-27ED-477D-A609-9B96AFE1A18C}">
      <dgm:prSet phldrT="[Texte]"/>
      <dgm:spPr>
        <a:ln>
          <a:solidFill>
            <a:srgbClr val="FF0000"/>
          </a:solidFill>
        </a:ln>
      </dgm:spPr>
      <dgm:t>
        <a:bodyPr/>
        <a:lstStyle/>
        <a:p>
          <a:r>
            <a:rPr lang="fr-FR" dirty="0" smtClean="0"/>
            <a:t>Certains frais (cure thermale, médicalement à 15%...)</a:t>
          </a:r>
          <a:endParaRPr lang="fr-FR" dirty="0"/>
        </a:p>
      </dgm:t>
    </dgm:pt>
    <dgm:pt modelId="{054B9259-6B49-453D-88E4-191E59B18178}" type="parTrans" cxnId="{0395ADDF-E8AC-4428-81BE-5F73F300D228}">
      <dgm:prSet/>
      <dgm:spPr/>
      <dgm:t>
        <a:bodyPr/>
        <a:lstStyle/>
        <a:p>
          <a:endParaRPr lang="fr-FR"/>
        </a:p>
      </dgm:t>
    </dgm:pt>
    <dgm:pt modelId="{58FBB258-5354-4627-92BC-F7C52010D0EF}" type="sibTrans" cxnId="{0395ADDF-E8AC-4428-81BE-5F73F300D228}">
      <dgm:prSet/>
      <dgm:spPr/>
      <dgm:t>
        <a:bodyPr/>
        <a:lstStyle/>
        <a:p>
          <a:endParaRPr lang="fr-FR"/>
        </a:p>
      </dgm:t>
    </dgm:pt>
    <dgm:pt modelId="{81E82854-2F65-40A5-B40D-0CDFC408A712}">
      <dgm:prSet phldrT="[Texte]"/>
      <dgm:spPr>
        <a:ln>
          <a:solidFill>
            <a:srgbClr val="FF0000"/>
          </a:solidFill>
        </a:ln>
      </dgm:spPr>
      <dgm:t>
        <a:bodyPr/>
        <a:lstStyle/>
        <a:p>
          <a:r>
            <a:rPr lang="fr-FR" dirty="0" smtClean="0"/>
            <a:t>Dispositif </a:t>
          </a:r>
          <a:r>
            <a:rPr lang="fr-FR" b="1" dirty="0" smtClean="0"/>
            <a:t>médecin traitant </a:t>
          </a:r>
          <a:r>
            <a:rPr lang="fr-FR" dirty="0" smtClean="0"/>
            <a:t>et parcours coordonné </a:t>
          </a:r>
          <a:endParaRPr lang="fr-FR" dirty="0"/>
        </a:p>
      </dgm:t>
    </dgm:pt>
    <dgm:pt modelId="{88F4E168-6E9D-4FB2-AD76-DFEB86CF31E4}" type="parTrans" cxnId="{E9FC99B5-B0B5-48C2-961A-A1BDD70C9E95}">
      <dgm:prSet/>
      <dgm:spPr/>
      <dgm:t>
        <a:bodyPr/>
        <a:lstStyle/>
        <a:p>
          <a:endParaRPr lang="fr-FR"/>
        </a:p>
      </dgm:t>
    </dgm:pt>
    <dgm:pt modelId="{D2778618-1ADE-4665-ABCF-0A136C7885F8}" type="sibTrans" cxnId="{E9FC99B5-B0B5-48C2-961A-A1BDD70C9E95}">
      <dgm:prSet/>
      <dgm:spPr/>
      <dgm:t>
        <a:bodyPr/>
        <a:lstStyle/>
        <a:p>
          <a:endParaRPr lang="fr-FR"/>
        </a:p>
      </dgm:t>
    </dgm:pt>
    <dgm:pt modelId="{40577958-13D0-47DF-8012-7D3C4BFE1D47}">
      <dgm:prSet phldrT="[Texte]"/>
      <dgm:spPr>
        <a:ln>
          <a:solidFill>
            <a:srgbClr val="FF0000"/>
          </a:solidFill>
        </a:ln>
      </dgm:spPr>
      <dgm:t>
        <a:bodyPr/>
        <a:lstStyle/>
        <a:p>
          <a:r>
            <a:rPr lang="fr-FR" b="1" dirty="0" smtClean="0"/>
            <a:t>Aides financières </a:t>
          </a:r>
          <a:r>
            <a:rPr lang="fr-FR" dirty="0" smtClean="0"/>
            <a:t>exceptionnelles</a:t>
          </a:r>
          <a:endParaRPr lang="fr-FR" dirty="0"/>
        </a:p>
      </dgm:t>
    </dgm:pt>
    <dgm:pt modelId="{0B71B983-FA34-4DCD-B317-2EEDF74D5F19}" type="parTrans" cxnId="{1D5193EC-B1C0-44A0-ABFA-00DCAD15EBBF}">
      <dgm:prSet/>
      <dgm:spPr/>
      <dgm:t>
        <a:bodyPr/>
        <a:lstStyle/>
        <a:p>
          <a:endParaRPr lang="fr-FR"/>
        </a:p>
      </dgm:t>
    </dgm:pt>
    <dgm:pt modelId="{119A90F5-31BA-49AC-8AC0-8961C5DE4F9D}" type="sibTrans" cxnId="{1D5193EC-B1C0-44A0-ABFA-00DCAD15EBBF}">
      <dgm:prSet/>
      <dgm:spPr/>
      <dgm:t>
        <a:bodyPr/>
        <a:lstStyle/>
        <a:p>
          <a:endParaRPr lang="fr-FR"/>
        </a:p>
      </dgm:t>
    </dgm:pt>
    <dgm:pt modelId="{5F96CBBD-2E29-4CE9-B7FF-9045D0A6E91C}" type="pres">
      <dgm:prSet presAssocID="{1466DAB1-2E67-4F1E-B73B-7BC38AEA5231}" presName="Name0" presStyleCnt="0">
        <dgm:presLayoutVars>
          <dgm:dir/>
          <dgm:resizeHandles val="exact"/>
        </dgm:presLayoutVars>
      </dgm:prSet>
      <dgm:spPr/>
      <dgm:t>
        <a:bodyPr/>
        <a:lstStyle/>
        <a:p>
          <a:endParaRPr lang="fr-FR"/>
        </a:p>
      </dgm:t>
    </dgm:pt>
    <dgm:pt modelId="{F7D0EA31-2FA9-46AC-9406-C170B7A501DA}" type="pres">
      <dgm:prSet presAssocID="{C73B48FC-27ED-477D-A609-9B96AFE1A18C}" presName="Name5" presStyleLbl="vennNode1" presStyleIdx="0" presStyleCnt="3">
        <dgm:presLayoutVars>
          <dgm:bulletEnabled val="1"/>
        </dgm:presLayoutVars>
      </dgm:prSet>
      <dgm:spPr/>
      <dgm:t>
        <a:bodyPr/>
        <a:lstStyle/>
        <a:p>
          <a:endParaRPr lang="fr-FR"/>
        </a:p>
      </dgm:t>
    </dgm:pt>
    <dgm:pt modelId="{999484CC-AA92-4F0E-9EB6-498EF9D658B3}" type="pres">
      <dgm:prSet presAssocID="{58FBB258-5354-4627-92BC-F7C52010D0EF}" presName="space" presStyleCnt="0"/>
      <dgm:spPr/>
    </dgm:pt>
    <dgm:pt modelId="{CBC01BAE-736B-4518-8522-9FCAB3336ADE}" type="pres">
      <dgm:prSet presAssocID="{81E82854-2F65-40A5-B40D-0CDFC408A712}" presName="Name5" presStyleLbl="vennNode1" presStyleIdx="1" presStyleCnt="3">
        <dgm:presLayoutVars>
          <dgm:bulletEnabled val="1"/>
        </dgm:presLayoutVars>
      </dgm:prSet>
      <dgm:spPr/>
      <dgm:t>
        <a:bodyPr/>
        <a:lstStyle/>
        <a:p>
          <a:endParaRPr lang="fr-FR"/>
        </a:p>
      </dgm:t>
    </dgm:pt>
    <dgm:pt modelId="{619D1487-240F-43AC-BAC4-152C197ACC06}" type="pres">
      <dgm:prSet presAssocID="{D2778618-1ADE-4665-ABCF-0A136C7885F8}" presName="space" presStyleCnt="0"/>
      <dgm:spPr/>
    </dgm:pt>
    <dgm:pt modelId="{89C13AB6-90CE-4C30-899C-D1EBD278FBD8}" type="pres">
      <dgm:prSet presAssocID="{40577958-13D0-47DF-8012-7D3C4BFE1D47}" presName="Name5" presStyleLbl="vennNode1" presStyleIdx="2" presStyleCnt="3">
        <dgm:presLayoutVars>
          <dgm:bulletEnabled val="1"/>
        </dgm:presLayoutVars>
      </dgm:prSet>
      <dgm:spPr/>
      <dgm:t>
        <a:bodyPr/>
        <a:lstStyle/>
        <a:p>
          <a:endParaRPr lang="fr-FR"/>
        </a:p>
      </dgm:t>
    </dgm:pt>
  </dgm:ptLst>
  <dgm:cxnLst>
    <dgm:cxn modelId="{099F6302-214D-437C-B0AC-0C7EFF626F2F}" type="presOf" srcId="{81E82854-2F65-40A5-B40D-0CDFC408A712}" destId="{CBC01BAE-736B-4518-8522-9FCAB3336ADE}" srcOrd="0" destOrd="0" presId="urn:microsoft.com/office/officeart/2005/8/layout/venn3"/>
    <dgm:cxn modelId="{0395ADDF-E8AC-4428-81BE-5F73F300D228}" srcId="{1466DAB1-2E67-4F1E-B73B-7BC38AEA5231}" destId="{C73B48FC-27ED-477D-A609-9B96AFE1A18C}" srcOrd="0" destOrd="0" parTransId="{054B9259-6B49-453D-88E4-191E59B18178}" sibTransId="{58FBB258-5354-4627-92BC-F7C52010D0EF}"/>
    <dgm:cxn modelId="{1D5193EC-B1C0-44A0-ABFA-00DCAD15EBBF}" srcId="{1466DAB1-2E67-4F1E-B73B-7BC38AEA5231}" destId="{40577958-13D0-47DF-8012-7D3C4BFE1D47}" srcOrd="2" destOrd="0" parTransId="{0B71B983-FA34-4DCD-B317-2EEDF74D5F19}" sibTransId="{119A90F5-31BA-49AC-8AC0-8961C5DE4F9D}"/>
    <dgm:cxn modelId="{ED9D0CCA-75F2-4E8E-92B4-226F20F5741A}" type="presOf" srcId="{C73B48FC-27ED-477D-A609-9B96AFE1A18C}" destId="{F7D0EA31-2FA9-46AC-9406-C170B7A501DA}" srcOrd="0" destOrd="0" presId="urn:microsoft.com/office/officeart/2005/8/layout/venn3"/>
    <dgm:cxn modelId="{69FC7029-A7EC-4C00-A57A-7A342CC473E6}" type="presOf" srcId="{40577958-13D0-47DF-8012-7D3C4BFE1D47}" destId="{89C13AB6-90CE-4C30-899C-D1EBD278FBD8}" srcOrd="0" destOrd="0" presId="urn:microsoft.com/office/officeart/2005/8/layout/venn3"/>
    <dgm:cxn modelId="{E9FC99B5-B0B5-48C2-961A-A1BDD70C9E95}" srcId="{1466DAB1-2E67-4F1E-B73B-7BC38AEA5231}" destId="{81E82854-2F65-40A5-B40D-0CDFC408A712}" srcOrd="1" destOrd="0" parTransId="{88F4E168-6E9D-4FB2-AD76-DFEB86CF31E4}" sibTransId="{D2778618-1ADE-4665-ABCF-0A136C7885F8}"/>
    <dgm:cxn modelId="{C644A53F-1A38-4D9B-B021-495594721432}" type="presOf" srcId="{1466DAB1-2E67-4F1E-B73B-7BC38AEA5231}" destId="{5F96CBBD-2E29-4CE9-B7FF-9045D0A6E91C}" srcOrd="0" destOrd="0" presId="urn:microsoft.com/office/officeart/2005/8/layout/venn3"/>
    <dgm:cxn modelId="{872C1DF1-76C0-41D5-8020-E8FEBC32F6EA}" type="presParOf" srcId="{5F96CBBD-2E29-4CE9-B7FF-9045D0A6E91C}" destId="{F7D0EA31-2FA9-46AC-9406-C170B7A501DA}" srcOrd="0" destOrd="0" presId="urn:microsoft.com/office/officeart/2005/8/layout/venn3"/>
    <dgm:cxn modelId="{F58E2885-F045-4774-9EC4-4AB903684DFD}" type="presParOf" srcId="{5F96CBBD-2E29-4CE9-B7FF-9045D0A6E91C}" destId="{999484CC-AA92-4F0E-9EB6-498EF9D658B3}" srcOrd="1" destOrd="0" presId="urn:microsoft.com/office/officeart/2005/8/layout/venn3"/>
    <dgm:cxn modelId="{179C7D9C-F5AE-45D6-A8BC-8E6347F15F63}" type="presParOf" srcId="{5F96CBBD-2E29-4CE9-B7FF-9045D0A6E91C}" destId="{CBC01BAE-736B-4518-8522-9FCAB3336ADE}" srcOrd="2" destOrd="0" presId="urn:microsoft.com/office/officeart/2005/8/layout/venn3"/>
    <dgm:cxn modelId="{9D321D61-1442-45A5-B78D-95FEBCC1B13B}" type="presParOf" srcId="{5F96CBBD-2E29-4CE9-B7FF-9045D0A6E91C}" destId="{619D1487-240F-43AC-BAC4-152C197ACC06}" srcOrd="3" destOrd="0" presId="urn:microsoft.com/office/officeart/2005/8/layout/venn3"/>
    <dgm:cxn modelId="{A21A9FD6-0C97-483E-B03D-1A14AF5024CB}" type="presParOf" srcId="{5F96CBBD-2E29-4CE9-B7FF-9045D0A6E91C}" destId="{89C13AB6-90CE-4C30-899C-D1EBD278FBD8}"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68D3A-5678-4E00-A9AE-BC0E35045F16}"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fr-FR"/>
        </a:p>
      </dgm:t>
    </dgm:pt>
    <dgm:pt modelId="{F75DDCEC-3CF1-4547-83B2-FE2B077E6503}">
      <dgm:prSet phldrT="[Texte]"/>
      <dgm:spPr/>
      <dgm:t>
        <a:bodyPr/>
        <a:lstStyle/>
        <a:p>
          <a:r>
            <a:rPr lang="fr-FR" dirty="0" smtClean="0"/>
            <a:t>La pièce d’identité (copie recto verso)</a:t>
          </a:r>
          <a:endParaRPr lang="fr-FR" dirty="0"/>
        </a:p>
      </dgm:t>
    </dgm:pt>
    <dgm:pt modelId="{6604ED96-0C89-4288-A8BB-20A68DD30FA1}" type="parTrans" cxnId="{17C9B1A6-7CDC-47E3-9FCD-DCB9E9DF1BBA}">
      <dgm:prSet/>
      <dgm:spPr/>
      <dgm:t>
        <a:bodyPr/>
        <a:lstStyle/>
        <a:p>
          <a:endParaRPr lang="fr-FR"/>
        </a:p>
      </dgm:t>
    </dgm:pt>
    <dgm:pt modelId="{0BD5273A-A995-4441-97AA-BEDFB7E4DF7F}" type="sibTrans" cxnId="{17C9B1A6-7CDC-47E3-9FCD-DCB9E9DF1BBA}">
      <dgm:prSet/>
      <dgm:spPr/>
      <dgm:t>
        <a:bodyPr/>
        <a:lstStyle/>
        <a:p>
          <a:endParaRPr lang="fr-FR"/>
        </a:p>
      </dgm:t>
    </dgm:pt>
    <dgm:pt modelId="{B77B77B9-8BB8-468B-B935-3E04DCA7E796}">
      <dgm:prSet phldrT="[Texte]"/>
      <dgm:spPr/>
      <dgm:t>
        <a:bodyPr/>
        <a:lstStyle/>
        <a:p>
          <a:r>
            <a:rPr lang="fr-FR" dirty="0" smtClean="0"/>
            <a:t>Le titre de séjour antérieurement détenu</a:t>
          </a:r>
        </a:p>
      </dgm:t>
    </dgm:pt>
    <dgm:pt modelId="{432B9584-ADB5-4538-AAD7-36F5DBFC1380}" type="parTrans" cxnId="{D9DB19AE-E1D0-4EC7-9199-2364DAEA409C}">
      <dgm:prSet/>
      <dgm:spPr/>
      <dgm:t>
        <a:bodyPr/>
        <a:lstStyle/>
        <a:p>
          <a:endParaRPr lang="fr-FR"/>
        </a:p>
      </dgm:t>
    </dgm:pt>
    <dgm:pt modelId="{B34FE578-6458-4DE8-831C-330793C6761A}" type="sibTrans" cxnId="{D9DB19AE-E1D0-4EC7-9199-2364DAEA409C}">
      <dgm:prSet/>
      <dgm:spPr/>
      <dgm:t>
        <a:bodyPr/>
        <a:lstStyle/>
        <a:p>
          <a:endParaRPr lang="fr-FR"/>
        </a:p>
      </dgm:t>
    </dgm:pt>
    <dgm:pt modelId="{421A1939-591F-42BC-8339-4167870AC89A}">
      <dgm:prSet phldrT="[Texte]"/>
      <dgm:spPr/>
      <dgm:t>
        <a:bodyPr/>
        <a:lstStyle/>
        <a:p>
          <a:r>
            <a:rPr lang="fr-FR" dirty="0" smtClean="0"/>
            <a:t>Un extrait d’acte de naissance ou livret de famille</a:t>
          </a:r>
        </a:p>
      </dgm:t>
    </dgm:pt>
    <dgm:pt modelId="{3698CE61-5C01-4F3E-B3E3-D4741ED69716}" type="parTrans" cxnId="{DFFDCE32-76B2-4C35-8AD7-BE3EFBF9A884}">
      <dgm:prSet/>
      <dgm:spPr/>
      <dgm:t>
        <a:bodyPr/>
        <a:lstStyle/>
        <a:p>
          <a:endParaRPr lang="fr-FR"/>
        </a:p>
      </dgm:t>
    </dgm:pt>
    <dgm:pt modelId="{836A2926-4498-4D28-8EC4-8E2C2E9A1AB9}" type="sibTrans" cxnId="{DFFDCE32-76B2-4C35-8AD7-BE3EFBF9A884}">
      <dgm:prSet/>
      <dgm:spPr/>
      <dgm:t>
        <a:bodyPr/>
        <a:lstStyle/>
        <a:p>
          <a:endParaRPr lang="fr-FR"/>
        </a:p>
      </dgm:t>
    </dgm:pt>
    <dgm:pt modelId="{CA883DF9-50E0-410A-8305-D82FF2AE48A6}">
      <dgm:prSet phldrT="[Texte]"/>
      <dgm:spPr/>
      <dgm:t>
        <a:bodyPr/>
        <a:lstStyle/>
        <a:p>
          <a:r>
            <a:rPr lang="fr-FR" dirty="0" smtClean="0"/>
            <a:t>A défaut : une carte étudiant ou un permis de conduire</a:t>
          </a:r>
        </a:p>
      </dgm:t>
    </dgm:pt>
    <dgm:pt modelId="{4A6784DE-40FF-4685-B2B8-E64FA8B1927C}" type="parTrans" cxnId="{2D119A38-5043-4048-BC16-5CAECBBC14ED}">
      <dgm:prSet/>
      <dgm:spPr/>
      <dgm:t>
        <a:bodyPr/>
        <a:lstStyle/>
        <a:p>
          <a:endParaRPr lang="fr-FR"/>
        </a:p>
      </dgm:t>
    </dgm:pt>
    <dgm:pt modelId="{4F5BEF93-F5C5-4AED-B6DE-F5C30CB315EA}" type="sibTrans" cxnId="{2D119A38-5043-4048-BC16-5CAECBBC14ED}">
      <dgm:prSet/>
      <dgm:spPr/>
      <dgm:t>
        <a:bodyPr/>
        <a:lstStyle/>
        <a:p>
          <a:endParaRPr lang="fr-FR"/>
        </a:p>
      </dgm:t>
    </dgm:pt>
    <dgm:pt modelId="{B750E7AB-1BB8-43CE-9F1B-1907EF996C9C}">
      <dgm:prSet phldrT="[Texte]"/>
      <dgm:spPr/>
      <dgm:t>
        <a:bodyPr/>
        <a:lstStyle/>
        <a:p>
          <a:r>
            <a:rPr lang="fr-FR" dirty="0" smtClean="0"/>
            <a:t>Documents supplémentaires réclamés selon la situation : un certificat de mariage, livret de famille….</a:t>
          </a:r>
        </a:p>
      </dgm:t>
    </dgm:pt>
    <dgm:pt modelId="{0F3625AD-1B24-429B-8BAF-84B300355AE4}" type="parTrans" cxnId="{F63E860F-4529-4438-9635-85AB6CA9CB7C}">
      <dgm:prSet/>
      <dgm:spPr/>
      <dgm:t>
        <a:bodyPr/>
        <a:lstStyle/>
        <a:p>
          <a:endParaRPr lang="fr-FR"/>
        </a:p>
      </dgm:t>
    </dgm:pt>
    <dgm:pt modelId="{CE7607F8-B4B7-439E-B2F0-8CDD047CF189}" type="sibTrans" cxnId="{F63E860F-4529-4438-9635-85AB6CA9CB7C}">
      <dgm:prSet/>
      <dgm:spPr/>
      <dgm:t>
        <a:bodyPr/>
        <a:lstStyle/>
        <a:p>
          <a:endParaRPr lang="fr-FR"/>
        </a:p>
      </dgm:t>
    </dgm:pt>
    <dgm:pt modelId="{68CE39AE-4CA2-4BE7-A1C5-1E71F11E3896}">
      <dgm:prSet phldrT="[Texte]"/>
      <dgm:spPr/>
      <dgm:t>
        <a:bodyPr/>
        <a:lstStyle/>
        <a:p>
          <a:r>
            <a:rPr lang="fr-FR" dirty="0" smtClean="0"/>
            <a:t>Le passeport (toutes les pages mêmes blanches, sauf attestation d’un tiers de confiance)</a:t>
          </a:r>
          <a:endParaRPr lang="fr-FR" dirty="0"/>
        </a:p>
      </dgm:t>
    </dgm:pt>
    <dgm:pt modelId="{6BB7E65A-A16B-4EFA-AF68-E5D68EFC1B81}" type="sibTrans" cxnId="{A33ADC13-D951-422C-B6A4-53093B50322F}">
      <dgm:prSet/>
      <dgm:spPr/>
      <dgm:t>
        <a:bodyPr/>
        <a:lstStyle/>
        <a:p>
          <a:endParaRPr lang="fr-FR"/>
        </a:p>
      </dgm:t>
    </dgm:pt>
    <dgm:pt modelId="{460FAF48-46FA-4E79-8F97-0E52F436CFF3}" type="parTrans" cxnId="{A33ADC13-D951-422C-B6A4-53093B50322F}">
      <dgm:prSet/>
      <dgm:spPr/>
      <dgm:t>
        <a:bodyPr/>
        <a:lstStyle/>
        <a:p>
          <a:endParaRPr lang="fr-FR"/>
        </a:p>
      </dgm:t>
    </dgm:pt>
    <dgm:pt modelId="{C92585FF-9D70-453F-AE2C-C14AA1D53FAA}" type="pres">
      <dgm:prSet presAssocID="{C0C68D3A-5678-4E00-A9AE-BC0E35045F16}" presName="Name0" presStyleCnt="0">
        <dgm:presLayoutVars>
          <dgm:chMax val="7"/>
          <dgm:chPref val="7"/>
          <dgm:dir/>
        </dgm:presLayoutVars>
      </dgm:prSet>
      <dgm:spPr/>
      <dgm:t>
        <a:bodyPr/>
        <a:lstStyle/>
        <a:p>
          <a:endParaRPr lang="fr-FR"/>
        </a:p>
      </dgm:t>
    </dgm:pt>
    <dgm:pt modelId="{2AAFC0A4-6672-4875-8A39-0CC2FEFD9946}" type="pres">
      <dgm:prSet presAssocID="{C0C68D3A-5678-4E00-A9AE-BC0E35045F16}" presName="Name1" presStyleCnt="0"/>
      <dgm:spPr/>
    </dgm:pt>
    <dgm:pt modelId="{A7BD1C03-8CB6-4B5A-B720-EA9703F4F828}" type="pres">
      <dgm:prSet presAssocID="{C0C68D3A-5678-4E00-A9AE-BC0E35045F16}" presName="cycle" presStyleCnt="0"/>
      <dgm:spPr/>
    </dgm:pt>
    <dgm:pt modelId="{9A2E88C0-875E-4FA5-9532-82C6B07C3B66}" type="pres">
      <dgm:prSet presAssocID="{C0C68D3A-5678-4E00-A9AE-BC0E35045F16}" presName="srcNode" presStyleLbl="node1" presStyleIdx="0" presStyleCnt="6"/>
      <dgm:spPr/>
    </dgm:pt>
    <dgm:pt modelId="{CB05FD82-661B-4C22-AA44-C1CED8477C53}" type="pres">
      <dgm:prSet presAssocID="{C0C68D3A-5678-4E00-A9AE-BC0E35045F16}" presName="conn" presStyleLbl="parChTrans1D2" presStyleIdx="0" presStyleCnt="1"/>
      <dgm:spPr/>
      <dgm:t>
        <a:bodyPr/>
        <a:lstStyle/>
        <a:p>
          <a:endParaRPr lang="fr-FR"/>
        </a:p>
      </dgm:t>
    </dgm:pt>
    <dgm:pt modelId="{03A432C0-262B-4DF2-9BEC-C012EA9DBD75}" type="pres">
      <dgm:prSet presAssocID="{C0C68D3A-5678-4E00-A9AE-BC0E35045F16}" presName="extraNode" presStyleLbl="node1" presStyleIdx="0" presStyleCnt="6"/>
      <dgm:spPr/>
    </dgm:pt>
    <dgm:pt modelId="{D2E8D49A-5304-4FDD-AE35-E9EC4DE1DE2D}" type="pres">
      <dgm:prSet presAssocID="{C0C68D3A-5678-4E00-A9AE-BC0E35045F16}" presName="dstNode" presStyleLbl="node1" presStyleIdx="0" presStyleCnt="6"/>
      <dgm:spPr/>
    </dgm:pt>
    <dgm:pt modelId="{CC56D0A3-255C-47F6-AC97-88500EDBD991}" type="pres">
      <dgm:prSet presAssocID="{68CE39AE-4CA2-4BE7-A1C5-1E71F11E3896}" presName="text_1" presStyleLbl="node1" presStyleIdx="0" presStyleCnt="6">
        <dgm:presLayoutVars>
          <dgm:bulletEnabled val="1"/>
        </dgm:presLayoutVars>
      </dgm:prSet>
      <dgm:spPr/>
      <dgm:t>
        <a:bodyPr/>
        <a:lstStyle/>
        <a:p>
          <a:endParaRPr lang="fr-FR"/>
        </a:p>
      </dgm:t>
    </dgm:pt>
    <dgm:pt modelId="{E76A1C30-16AC-4419-975F-6059EEDACD2B}" type="pres">
      <dgm:prSet presAssocID="{68CE39AE-4CA2-4BE7-A1C5-1E71F11E3896}" presName="accent_1" presStyleCnt="0"/>
      <dgm:spPr/>
    </dgm:pt>
    <dgm:pt modelId="{6DC74311-A633-454D-A089-C3BD327E55BD}" type="pres">
      <dgm:prSet presAssocID="{68CE39AE-4CA2-4BE7-A1C5-1E71F11E3896}" presName="accentRepeatNode" presStyleLbl="solidFgAcc1" presStyleIdx="0" presStyleCnt="6"/>
      <dgm:spPr/>
    </dgm:pt>
    <dgm:pt modelId="{0A5DEBA1-B4B2-468F-B90F-B4B80ECE54A6}" type="pres">
      <dgm:prSet presAssocID="{F75DDCEC-3CF1-4547-83B2-FE2B077E6503}" presName="text_2" presStyleLbl="node1" presStyleIdx="1" presStyleCnt="6">
        <dgm:presLayoutVars>
          <dgm:bulletEnabled val="1"/>
        </dgm:presLayoutVars>
      </dgm:prSet>
      <dgm:spPr/>
      <dgm:t>
        <a:bodyPr/>
        <a:lstStyle/>
        <a:p>
          <a:endParaRPr lang="fr-FR"/>
        </a:p>
      </dgm:t>
    </dgm:pt>
    <dgm:pt modelId="{16A36AE9-A2B3-4288-BFD2-0B584931D7BF}" type="pres">
      <dgm:prSet presAssocID="{F75DDCEC-3CF1-4547-83B2-FE2B077E6503}" presName="accent_2" presStyleCnt="0"/>
      <dgm:spPr/>
    </dgm:pt>
    <dgm:pt modelId="{CB5DA199-6936-4306-BC45-BAAD496FE29B}" type="pres">
      <dgm:prSet presAssocID="{F75DDCEC-3CF1-4547-83B2-FE2B077E6503}" presName="accentRepeatNode" presStyleLbl="solidFgAcc1" presStyleIdx="1" presStyleCnt="6"/>
      <dgm:spPr/>
    </dgm:pt>
    <dgm:pt modelId="{4FFF1579-4A86-40C1-A855-A35B5B116C72}" type="pres">
      <dgm:prSet presAssocID="{B77B77B9-8BB8-468B-B935-3E04DCA7E796}" presName="text_3" presStyleLbl="node1" presStyleIdx="2" presStyleCnt="6">
        <dgm:presLayoutVars>
          <dgm:bulletEnabled val="1"/>
        </dgm:presLayoutVars>
      </dgm:prSet>
      <dgm:spPr/>
      <dgm:t>
        <a:bodyPr/>
        <a:lstStyle/>
        <a:p>
          <a:endParaRPr lang="fr-FR"/>
        </a:p>
      </dgm:t>
    </dgm:pt>
    <dgm:pt modelId="{B60E5620-1EEE-496C-B9E8-09329C76178C}" type="pres">
      <dgm:prSet presAssocID="{B77B77B9-8BB8-468B-B935-3E04DCA7E796}" presName="accent_3" presStyleCnt="0"/>
      <dgm:spPr/>
    </dgm:pt>
    <dgm:pt modelId="{D9B31113-DE32-45B5-81CE-E07E4A671F52}" type="pres">
      <dgm:prSet presAssocID="{B77B77B9-8BB8-468B-B935-3E04DCA7E796}" presName="accentRepeatNode" presStyleLbl="solidFgAcc1" presStyleIdx="2" presStyleCnt="6"/>
      <dgm:spPr/>
    </dgm:pt>
    <dgm:pt modelId="{4C62E719-F2E1-427D-86DC-6E5C0C7D442B}" type="pres">
      <dgm:prSet presAssocID="{421A1939-591F-42BC-8339-4167870AC89A}" presName="text_4" presStyleLbl="node1" presStyleIdx="3" presStyleCnt="6">
        <dgm:presLayoutVars>
          <dgm:bulletEnabled val="1"/>
        </dgm:presLayoutVars>
      </dgm:prSet>
      <dgm:spPr/>
      <dgm:t>
        <a:bodyPr/>
        <a:lstStyle/>
        <a:p>
          <a:endParaRPr lang="fr-FR"/>
        </a:p>
      </dgm:t>
    </dgm:pt>
    <dgm:pt modelId="{4E5E5C9F-6643-4657-B358-1059572542B4}" type="pres">
      <dgm:prSet presAssocID="{421A1939-591F-42BC-8339-4167870AC89A}" presName="accent_4" presStyleCnt="0"/>
      <dgm:spPr/>
    </dgm:pt>
    <dgm:pt modelId="{A626AF02-039C-4A74-B785-2A61E14F8CF5}" type="pres">
      <dgm:prSet presAssocID="{421A1939-591F-42BC-8339-4167870AC89A}" presName="accentRepeatNode" presStyleLbl="solidFgAcc1" presStyleIdx="3" presStyleCnt="6"/>
      <dgm:spPr/>
    </dgm:pt>
    <dgm:pt modelId="{FA12E28B-9D7A-49A7-8EE7-4F498A585127}" type="pres">
      <dgm:prSet presAssocID="{CA883DF9-50E0-410A-8305-D82FF2AE48A6}" presName="text_5" presStyleLbl="node1" presStyleIdx="4" presStyleCnt="6" custLinFactNeighborX="13588" custLinFactNeighborY="-4651">
        <dgm:presLayoutVars>
          <dgm:bulletEnabled val="1"/>
        </dgm:presLayoutVars>
      </dgm:prSet>
      <dgm:spPr/>
      <dgm:t>
        <a:bodyPr/>
        <a:lstStyle/>
        <a:p>
          <a:endParaRPr lang="fr-FR"/>
        </a:p>
      </dgm:t>
    </dgm:pt>
    <dgm:pt modelId="{44DC1D7F-E8E3-43B2-8980-789BD954F29C}" type="pres">
      <dgm:prSet presAssocID="{CA883DF9-50E0-410A-8305-D82FF2AE48A6}" presName="accent_5" presStyleCnt="0"/>
      <dgm:spPr/>
    </dgm:pt>
    <dgm:pt modelId="{1580E26E-794E-4742-AECC-B4CF59A24A3C}" type="pres">
      <dgm:prSet presAssocID="{CA883DF9-50E0-410A-8305-D82FF2AE48A6}" presName="accentRepeatNode" presStyleLbl="solidFgAcc1" presStyleIdx="4" presStyleCnt="6"/>
      <dgm:spPr/>
    </dgm:pt>
    <dgm:pt modelId="{D9946D54-6063-4454-B792-01CEB8A946D6}" type="pres">
      <dgm:prSet presAssocID="{B750E7AB-1BB8-43CE-9F1B-1907EF996C9C}" presName="text_6" presStyleLbl="node1" presStyleIdx="5" presStyleCnt="6">
        <dgm:presLayoutVars>
          <dgm:bulletEnabled val="1"/>
        </dgm:presLayoutVars>
      </dgm:prSet>
      <dgm:spPr/>
      <dgm:t>
        <a:bodyPr/>
        <a:lstStyle/>
        <a:p>
          <a:endParaRPr lang="fr-FR"/>
        </a:p>
      </dgm:t>
    </dgm:pt>
    <dgm:pt modelId="{451B5D2D-AA29-4AD9-A8C0-65169E00797E}" type="pres">
      <dgm:prSet presAssocID="{B750E7AB-1BB8-43CE-9F1B-1907EF996C9C}" presName="accent_6" presStyleCnt="0"/>
      <dgm:spPr/>
    </dgm:pt>
    <dgm:pt modelId="{0C2B0C93-8217-4FBB-B6AA-04FA6CD425E8}" type="pres">
      <dgm:prSet presAssocID="{B750E7AB-1BB8-43CE-9F1B-1907EF996C9C}" presName="accentRepeatNode" presStyleLbl="solidFgAcc1" presStyleIdx="5" presStyleCnt="6"/>
      <dgm:spPr/>
    </dgm:pt>
  </dgm:ptLst>
  <dgm:cxnLst>
    <dgm:cxn modelId="{17C9B1A6-7CDC-47E3-9FCD-DCB9E9DF1BBA}" srcId="{C0C68D3A-5678-4E00-A9AE-BC0E35045F16}" destId="{F75DDCEC-3CF1-4547-83B2-FE2B077E6503}" srcOrd="1" destOrd="0" parTransId="{6604ED96-0C89-4288-A8BB-20A68DD30FA1}" sibTransId="{0BD5273A-A995-4441-97AA-BEDFB7E4DF7F}"/>
    <dgm:cxn modelId="{F63E860F-4529-4438-9635-85AB6CA9CB7C}" srcId="{C0C68D3A-5678-4E00-A9AE-BC0E35045F16}" destId="{B750E7AB-1BB8-43CE-9F1B-1907EF996C9C}" srcOrd="5" destOrd="0" parTransId="{0F3625AD-1B24-429B-8BAF-84B300355AE4}" sibTransId="{CE7607F8-B4B7-439E-B2F0-8CDD047CF189}"/>
    <dgm:cxn modelId="{DC373ED3-1ADF-45FE-AE4D-8E1B1C3515FA}" type="presOf" srcId="{6BB7E65A-A16B-4EFA-AF68-E5D68EFC1B81}" destId="{CB05FD82-661B-4C22-AA44-C1CED8477C53}" srcOrd="0" destOrd="0" presId="urn:microsoft.com/office/officeart/2008/layout/VerticalCurvedList"/>
    <dgm:cxn modelId="{A33ADC13-D951-422C-B6A4-53093B50322F}" srcId="{C0C68D3A-5678-4E00-A9AE-BC0E35045F16}" destId="{68CE39AE-4CA2-4BE7-A1C5-1E71F11E3896}" srcOrd="0" destOrd="0" parTransId="{460FAF48-46FA-4E79-8F97-0E52F436CFF3}" sibTransId="{6BB7E65A-A16B-4EFA-AF68-E5D68EFC1B81}"/>
    <dgm:cxn modelId="{D9052A06-B817-46D9-8DD2-5964C2B763D0}" type="presOf" srcId="{CA883DF9-50E0-410A-8305-D82FF2AE48A6}" destId="{FA12E28B-9D7A-49A7-8EE7-4F498A585127}" srcOrd="0" destOrd="0" presId="urn:microsoft.com/office/officeart/2008/layout/VerticalCurvedList"/>
    <dgm:cxn modelId="{2D119A38-5043-4048-BC16-5CAECBBC14ED}" srcId="{C0C68D3A-5678-4E00-A9AE-BC0E35045F16}" destId="{CA883DF9-50E0-410A-8305-D82FF2AE48A6}" srcOrd="4" destOrd="0" parTransId="{4A6784DE-40FF-4685-B2B8-E64FA8B1927C}" sibTransId="{4F5BEF93-F5C5-4AED-B6DE-F5C30CB315EA}"/>
    <dgm:cxn modelId="{10EC50DB-C16D-4FF5-AD6D-4FE3E21323E2}" type="presOf" srcId="{F75DDCEC-3CF1-4547-83B2-FE2B077E6503}" destId="{0A5DEBA1-B4B2-468F-B90F-B4B80ECE54A6}" srcOrd="0" destOrd="0" presId="urn:microsoft.com/office/officeart/2008/layout/VerticalCurvedList"/>
    <dgm:cxn modelId="{4595C211-4ADB-4017-BA50-2BEFBD23C3CC}" type="presOf" srcId="{68CE39AE-4CA2-4BE7-A1C5-1E71F11E3896}" destId="{CC56D0A3-255C-47F6-AC97-88500EDBD991}" srcOrd="0" destOrd="0" presId="urn:microsoft.com/office/officeart/2008/layout/VerticalCurvedList"/>
    <dgm:cxn modelId="{CCA7CD17-F3A8-4A82-8EE5-A4F226F0E34C}" type="presOf" srcId="{B750E7AB-1BB8-43CE-9F1B-1907EF996C9C}" destId="{D9946D54-6063-4454-B792-01CEB8A946D6}" srcOrd="0" destOrd="0" presId="urn:microsoft.com/office/officeart/2008/layout/VerticalCurvedList"/>
    <dgm:cxn modelId="{5774ADAE-7528-4B32-A668-3195C43963BC}" type="presOf" srcId="{421A1939-591F-42BC-8339-4167870AC89A}" destId="{4C62E719-F2E1-427D-86DC-6E5C0C7D442B}" srcOrd="0" destOrd="0" presId="urn:microsoft.com/office/officeart/2008/layout/VerticalCurvedList"/>
    <dgm:cxn modelId="{DFFDCE32-76B2-4C35-8AD7-BE3EFBF9A884}" srcId="{C0C68D3A-5678-4E00-A9AE-BC0E35045F16}" destId="{421A1939-591F-42BC-8339-4167870AC89A}" srcOrd="3" destOrd="0" parTransId="{3698CE61-5C01-4F3E-B3E3-D4741ED69716}" sibTransId="{836A2926-4498-4D28-8EC4-8E2C2E9A1AB9}"/>
    <dgm:cxn modelId="{65ADEA8B-EAD7-4C63-B7FF-8EC88DDB17A2}" type="presOf" srcId="{B77B77B9-8BB8-468B-B935-3E04DCA7E796}" destId="{4FFF1579-4A86-40C1-A855-A35B5B116C72}" srcOrd="0" destOrd="0" presId="urn:microsoft.com/office/officeart/2008/layout/VerticalCurvedList"/>
    <dgm:cxn modelId="{B3F5B298-85A3-40BF-9ADA-A8A693409B88}" type="presOf" srcId="{C0C68D3A-5678-4E00-A9AE-BC0E35045F16}" destId="{C92585FF-9D70-453F-AE2C-C14AA1D53FAA}" srcOrd="0" destOrd="0" presId="urn:microsoft.com/office/officeart/2008/layout/VerticalCurvedList"/>
    <dgm:cxn modelId="{D9DB19AE-E1D0-4EC7-9199-2364DAEA409C}" srcId="{C0C68D3A-5678-4E00-A9AE-BC0E35045F16}" destId="{B77B77B9-8BB8-468B-B935-3E04DCA7E796}" srcOrd="2" destOrd="0" parTransId="{432B9584-ADB5-4538-AAD7-36F5DBFC1380}" sibTransId="{B34FE578-6458-4DE8-831C-330793C6761A}"/>
    <dgm:cxn modelId="{D781D102-4FD1-483A-B6D5-DDBF1FA3C2F1}" type="presParOf" srcId="{C92585FF-9D70-453F-AE2C-C14AA1D53FAA}" destId="{2AAFC0A4-6672-4875-8A39-0CC2FEFD9946}" srcOrd="0" destOrd="0" presId="urn:microsoft.com/office/officeart/2008/layout/VerticalCurvedList"/>
    <dgm:cxn modelId="{63E88DBE-C599-4357-8FE6-A649742D72CE}" type="presParOf" srcId="{2AAFC0A4-6672-4875-8A39-0CC2FEFD9946}" destId="{A7BD1C03-8CB6-4B5A-B720-EA9703F4F828}" srcOrd="0" destOrd="0" presId="urn:microsoft.com/office/officeart/2008/layout/VerticalCurvedList"/>
    <dgm:cxn modelId="{62FA15F6-953E-428E-BCB9-D0126E1F85FB}" type="presParOf" srcId="{A7BD1C03-8CB6-4B5A-B720-EA9703F4F828}" destId="{9A2E88C0-875E-4FA5-9532-82C6B07C3B66}" srcOrd="0" destOrd="0" presId="urn:microsoft.com/office/officeart/2008/layout/VerticalCurvedList"/>
    <dgm:cxn modelId="{58A65F29-03C5-4AB6-9427-4A3B2C94C1AB}" type="presParOf" srcId="{A7BD1C03-8CB6-4B5A-B720-EA9703F4F828}" destId="{CB05FD82-661B-4C22-AA44-C1CED8477C53}" srcOrd="1" destOrd="0" presId="urn:microsoft.com/office/officeart/2008/layout/VerticalCurvedList"/>
    <dgm:cxn modelId="{EA1DA969-1A10-4D27-A08C-33BB78F1CC59}" type="presParOf" srcId="{A7BD1C03-8CB6-4B5A-B720-EA9703F4F828}" destId="{03A432C0-262B-4DF2-9BEC-C012EA9DBD75}" srcOrd="2" destOrd="0" presId="urn:microsoft.com/office/officeart/2008/layout/VerticalCurvedList"/>
    <dgm:cxn modelId="{5A9D4954-512B-41C3-9F38-E3D68503BE95}" type="presParOf" srcId="{A7BD1C03-8CB6-4B5A-B720-EA9703F4F828}" destId="{D2E8D49A-5304-4FDD-AE35-E9EC4DE1DE2D}" srcOrd="3" destOrd="0" presId="urn:microsoft.com/office/officeart/2008/layout/VerticalCurvedList"/>
    <dgm:cxn modelId="{FA194699-5E50-4BB0-BB02-C17C1C459F70}" type="presParOf" srcId="{2AAFC0A4-6672-4875-8A39-0CC2FEFD9946}" destId="{CC56D0A3-255C-47F6-AC97-88500EDBD991}" srcOrd="1" destOrd="0" presId="urn:microsoft.com/office/officeart/2008/layout/VerticalCurvedList"/>
    <dgm:cxn modelId="{48041621-D3FF-4038-AADB-CF0C92700F5B}" type="presParOf" srcId="{2AAFC0A4-6672-4875-8A39-0CC2FEFD9946}" destId="{E76A1C30-16AC-4419-975F-6059EEDACD2B}" srcOrd="2" destOrd="0" presId="urn:microsoft.com/office/officeart/2008/layout/VerticalCurvedList"/>
    <dgm:cxn modelId="{5CBD1467-6A30-44A7-AAD7-4E407A3DA843}" type="presParOf" srcId="{E76A1C30-16AC-4419-975F-6059EEDACD2B}" destId="{6DC74311-A633-454D-A089-C3BD327E55BD}" srcOrd="0" destOrd="0" presId="urn:microsoft.com/office/officeart/2008/layout/VerticalCurvedList"/>
    <dgm:cxn modelId="{A8226865-F333-422C-862B-6D1E154CB10E}" type="presParOf" srcId="{2AAFC0A4-6672-4875-8A39-0CC2FEFD9946}" destId="{0A5DEBA1-B4B2-468F-B90F-B4B80ECE54A6}" srcOrd="3" destOrd="0" presId="urn:microsoft.com/office/officeart/2008/layout/VerticalCurvedList"/>
    <dgm:cxn modelId="{155BC0FC-CD18-43A9-90EC-C8B5CDC2826D}" type="presParOf" srcId="{2AAFC0A4-6672-4875-8A39-0CC2FEFD9946}" destId="{16A36AE9-A2B3-4288-BFD2-0B584931D7BF}" srcOrd="4" destOrd="0" presId="urn:microsoft.com/office/officeart/2008/layout/VerticalCurvedList"/>
    <dgm:cxn modelId="{CCA5E321-F599-4330-A0AA-62C9380AF96F}" type="presParOf" srcId="{16A36AE9-A2B3-4288-BFD2-0B584931D7BF}" destId="{CB5DA199-6936-4306-BC45-BAAD496FE29B}" srcOrd="0" destOrd="0" presId="urn:microsoft.com/office/officeart/2008/layout/VerticalCurvedList"/>
    <dgm:cxn modelId="{09B43DBF-D94F-4FD2-B77B-6B4ED0E4FBE2}" type="presParOf" srcId="{2AAFC0A4-6672-4875-8A39-0CC2FEFD9946}" destId="{4FFF1579-4A86-40C1-A855-A35B5B116C72}" srcOrd="5" destOrd="0" presId="urn:microsoft.com/office/officeart/2008/layout/VerticalCurvedList"/>
    <dgm:cxn modelId="{918AF638-F107-47ED-960A-81EC670381CD}" type="presParOf" srcId="{2AAFC0A4-6672-4875-8A39-0CC2FEFD9946}" destId="{B60E5620-1EEE-496C-B9E8-09329C76178C}" srcOrd="6" destOrd="0" presId="urn:microsoft.com/office/officeart/2008/layout/VerticalCurvedList"/>
    <dgm:cxn modelId="{9839E0F1-BC64-402B-8B7D-AFDF4D1E7D84}" type="presParOf" srcId="{B60E5620-1EEE-496C-B9E8-09329C76178C}" destId="{D9B31113-DE32-45B5-81CE-E07E4A671F52}" srcOrd="0" destOrd="0" presId="urn:microsoft.com/office/officeart/2008/layout/VerticalCurvedList"/>
    <dgm:cxn modelId="{97DB1335-7B0B-49A3-9423-A8023600B13D}" type="presParOf" srcId="{2AAFC0A4-6672-4875-8A39-0CC2FEFD9946}" destId="{4C62E719-F2E1-427D-86DC-6E5C0C7D442B}" srcOrd="7" destOrd="0" presId="urn:microsoft.com/office/officeart/2008/layout/VerticalCurvedList"/>
    <dgm:cxn modelId="{BA4AD4DB-B58A-4719-8554-B19E57D0EEB5}" type="presParOf" srcId="{2AAFC0A4-6672-4875-8A39-0CC2FEFD9946}" destId="{4E5E5C9F-6643-4657-B358-1059572542B4}" srcOrd="8" destOrd="0" presId="urn:microsoft.com/office/officeart/2008/layout/VerticalCurvedList"/>
    <dgm:cxn modelId="{8F8CD9CC-CFAC-4A29-8E6D-94C34439B5FC}" type="presParOf" srcId="{4E5E5C9F-6643-4657-B358-1059572542B4}" destId="{A626AF02-039C-4A74-B785-2A61E14F8CF5}" srcOrd="0" destOrd="0" presId="urn:microsoft.com/office/officeart/2008/layout/VerticalCurvedList"/>
    <dgm:cxn modelId="{8E831EBB-7A5C-47F0-A662-B369972A9C62}" type="presParOf" srcId="{2AAFC0A4-6672-4875-8A39-0CC2FEFD9946}" destId="{FA12E28B-9D7A-49A7-8EE7-4F498A585127}" srcOrd="9" destOrd="0" presId="urn:microsoft.com/office/officeart/2008/layout/VerticalCurvedList"/>
    <dgm:cxn modelId="{F7E56139-5DC5-4710-9E07-70FEAFE749A2}" type="presParOf" srcId="{2AAFC0A4-6672-4875-8A39-0CC2FEFD9946}" destId="{44DC1D7F-E8E3-43B2-8980-789BD954F29C}" srcOrd="10" destOrd="0" presId="urn:microsoft.com/office/officeart/2008/layout/VerticalCurvedList"/>
    <dgm:cxn modelId="{F45DB8E2-9E90-46EF-912D-688424A7A0A9}" type="presParOf" srcId="{44DC1D7F-E8E3-43B2-8980-789BD954F29C}" destId="{1580E26E-794E-4742-AECC-B4CF59A24A3C}" srcOrd="0" destOrd="0" presId="urn:microsoft.com/office/officeart/2008/layout/VerticalCurvedList"/>
    <dgm:cxn modelId="{1482AA43-97FC-4E6F-B8DD-ECC676AFF09B}" type="presParOf" srcId="{2AAFC0A4-6672-4875-8A39-0CC2FEFD9946}" destId="{D9946D54-6063-4454-B792-01CEB8A946D6}" srcOrd="11" destOrd="0" presId="urn:microsoft.com/office/officeart/2008/layout/VerticalCurvedList"/>
    <dgm:cxn modelId="{30797D2A-FB98-4BE3-A628-DA1810ED07AD}" type="presParOf" srcId="{2AAFC0A4-6672-4875-8A39-0CC2FEFD9946}" destId="{451B5D2D-AA29-4AD9-A8C0-65169E00797E}" srcOrd="12" destOrd="0" presId="urn:microsoft.com/office/officeart/2008/layout/VerticalCurvedList"/>
    <dgm:cxn modelId="{47E4F0E7-6136-44CD-84F4-71A62BEB3C77}" type="presParOf" srcId="{451B5D2D-AA29-4AD9-A8C0-65169E00797E}" destId="{0C2B0C93-8217-4FBB-B6AA-04FA6CD425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68D3A-5678-4E00-A9AE-BC0E35045F16}"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fr-FR"/>
        </a:p>
      </dgm:t>
    </dgm:pt>
    <dgm:pt modelId="{68CE39AE-4CA2-4BE7-A1C5-1E71F11E3896}">
      <dgm:prSet phldrT="[Texte]"/>
      <dgm:spPr/>
      <dgm:t>
        <a:bodyPr/>
        <a:lstStyle/>
        <a:p>
          <a:r>
            <a:rPr lang="fr-FR" dirty="0" smtClean="0"/>
            <a:t>Le passeport indiquant le visa ou le tampon avec la date d’entrée en France (toutes les pages mêmes blanches)</a:t>
          </a:r>
          <a:endParaRPr lang="fr-FR" dirty="0"/>
        </a:p>
      </dgm:t>
    </dgm:pt>
    <dgm:pt modelId="{460FAF48-46FA-4E79-8F97-0E52F436CFF3}" type="parTrans" cxnId="{A33ADC13-D951-422C-B6A4-53093B50322F}">
      <dgm:prSet/>
      <dgm:spPr/>
      <dgm:t>
        <a:bodyPr/>
        <a:lstStyle/>
        <a:p>
          <a:endParaRPr lang="fr-FR"/>
        </a:p>
      </dgm:t>
    </dgm:pt>
    <dgm:pt modelId="{6BB7E65A-A16B-4EFA-AF68-E5D68EFC1B81}" type="sibTrans" cxnId="{A33ADC13-D951-422C-B6A4-53093B50322F}">
      <dgm:prSet/>
      <dgm:spPr/>
      <dgm:t>
        <a:bodyPr/>
        <a:lstStyle/>
        <a:p>
          <a:endParaRPr lang="fr-FR"/>
        </a:p>
      </dgm:t>
    </dgm:pt>
    <dgm:pt modelId="{F75DDCEC-3CF1-4547-83B2-FE2B077E6503}">
      <dgm:prSet phldrT="[Texte]"/>
      <dgm:spPr/>
      <dgm:t>
        <a:bodyPr/>
        <a:lstStyle/>
        <a:p>
          <a:r>
            <a:rPr lang="fr-FR" dirty="0" smtClean="0"/>
            <a:t>Le contrat de location ou de quittance de loyer datant de plus de 3 mois </a:t>
          </a:r>
          <a:endParaRPr lang="fr-FR" dirty="0"/>
        </a:p>
      </dgm:t>
    </dgm:pt>
    <dgm:pt modelId="{6604ED96-0C89-4288-A8BB-20A68DD30FA1}" type="parTrans" cxnId="{17C9B1A6-7CDC-47E3-9FCD-DCB9E9DF1BBA}">
      <dgm:prSet/>
      <dgm:spPr/>
      <dgm:t>
        <a:bodyPr/>
        <a:lstStyle/>
        <a:p>
          <a:endParaRPr lang="fr-FR"/>
        </a:p>
      </dgm:t>
    </dgm:pt>
    <dgm:pt modelId="{0BD5273A-A995-4441-97AA-BEDFB7E4DF7F}" type="sibTrans" cxnId="{17C9B1A6-7CDC-47E3-9FCD-DCB9E9DF1BBA}">
      <dgm:prSet/>
      <dgm:spPr/>
      <dgm:t>
        <a:bodyPr/>
        <a:lstStyle/>
        <a:p>
          <a:endParaRPr lang="fr-FR"/>
        </a:p>
      </dgm:t>
    </dgm:pt>
    <dgm:pt modelId="{B77B77B9-8BB8-468B-B935-3E04DCA7E796}">
      <dgm:prSet phldrT="[Texte]"/>
      <dgm:spPr/>
      <dgm:t>
        <a:bodyPr/>
        <a:lstStyle/>
        <a:p>
          <a:r>
            <a:rPr lang="fr-FR" dirty="0" smtClean="0"/>
            <a:t>Une facture datant de plus de 3  mois : électricité, gaz, eau ou téléphone fixe</a:t>
          </a:r>
        </a:p>
      </dgm:t>
    </dgm:pt>
    <dgm:pt modelId="{432B9584-ADB5-4538-AAD7-36F5DBFC1380}" type="parTrans" cxnId="{D9DB19AE-E1D0-4EC7-9199-2364DAEA409C}">
      <dgm:prSet/>
      <dgm:spPr/>
      <dgm:t>
        <a:bodyPr/>
        <a:lstStyle/>
        <a:p>
          <a:endParaRPr lang="fr-FR"/>
        </a:p>
      </dgm:t>
    </dgm:pt>
    <dgm:pt modelId="{B34FE578-6458-4DE8-831C-330793C6761A}" type="sibTrans" cxnId="{D9DB19AE-E1D0-4EC7-9199-2364DAEA409C}">
      <dgm:prSet/>
      <dgm:spPr/>
      <dgm:t>
        <a:bodyPr/>
        <a:lstStyle/>
        <a:p>
          <a:endParaRPr lang="fr-FR"/>
        </a:p>
      </dgm:t>
    </dgm:pt>
    <dgm:pt modelId="{421A1939-591F-42BC-8339-4167870AC89A}">
      <dgm:prSet phldrT="[Texte]"/>
      <dgm:spPr/>
      <dgm:t>
        <a:bodyPr/>
        <a:lstStyle/>
        <a:p>
          <a:r>
            <a:rPr lang="fr-FR" dirty="0" smtClean="0"/>
            <a:t>Un avis d’imposition ou de non-imposition à l’impôt sur le revenu des personnes physiques </a:t>
          </a:r>
        </a:p>
      </dgm:t>
    </dgm:pt>
    <dgm:pt modelId="{3698CE61-5C01-4F3E-B3E3-D4741ED69716}" type="parTrans" cxnId="{DFFDCE32-76B2-4C35-8AD7-BE3EFBF9A884}">
      <dgm:prSet/>
      <dgm:spPr/>
      <dgm:t>
        <a:bodyPr/>
        <a:lstStyle/>
        <a:p>
          <a:endParaRPr lang="fr-FR"/>
        </a:p>
      </dgm:t>
    </dgm:pt>
    <dgm:pt modelId="{836A2926-4498-4D28-8EC4-8E2C2E9A1AB9}" type="sibTrans" cxnId="{DFFDCE32-76B2-4C35-8AD7-BE3EFBF9A884}">
      <dgm:prSet/>
      <dgm:spPr/>
      <dgm:t>
        <a:bodyPr/>
        <a:lstStyle/>
        <a:p>
          <a:endParaRPr lang="fr-FR"/>
        </a:p>
      </dgm:t>
    </dgm:pt>
    <dgm:pt modelId="{CA883DF9-50E0-410A-8305-D82FF2AE48A6}">
      <dgm:prSet phldrT="[Texte]"/>
      <dgm:spPr/>
      <dgm:t>
        <a:bodyPr/>
        <a:lstStyle/>
        <a:p>
          <a:r>
            <a:rPr lang="fr-FR" dirty="0" smtClean="0"/>
            <a:t>Un avis de taxe foncière ou de taxe d’habitation</a:t>
          </a:r>
        </a:p>
      </dgm:t>
    </dgm:pt>
    <dgm:pt modelId="{4A6784DE-40FF-4685-B2B8-E64FA8B1927C}" type="parTrans" cxnId="{2D119A38-5043-4048-BC16-5CAECBBC14ED}">
      <dgm:prSet/>
      <dgm:spPr/>
      <dgm:t>
        <a:bodyPr/>
        <a:lstStyle/>
        <a:p>
          <a:endParaRPr lang="fr-FR"/>
        </a:p>
      </dgm:t>
    </dgm:pt>
    <dgm:pt modelId="{4F5BEF93-F5C5-4AED-B6DE-F5C30CB315EA}" type="sibTrans" cxnId="{2D119A38-5043-4048-BC16-5CAECBBC14ED}">
      <dgm:prSet/>
      <dgm:spPr/>
      <dgm:t>
        <a:bodyPr/>
        <a:lstStyle/>
        <a:p>
          <a:endParaRPr lang="fr-FR"/>
        </a:p>
      </dgm:t>
    </dgm:pt>
    <dgm:pt modelId="{C41EB864-EBDB-47E4-96F9-1956022EFD83}">
      <dgm:prSet phldrT="[Texte]"/>
      <dgm:spPr/>
      <dgm:t>
        <a:bodyPr/>
        <a:lstStyle/>
        <a:p>
          <a:r>
            <a:rPr lang="fr-FR" dirty="0" smtClean="0"/>
            <a:t>Une facture d’hôtellerie datant de plus de 3 mois</a:t>
          </a:r>
        </a:p>
      </dgm:t>
    </dgm:pt>
    <dgm:pt modelId="{0063AB7E-5E7B-4D1F-9B3E-474D620C6A0E}" type="parTrans" cxnId="{28D9283C-BFBF-45B1-B707-387208BC748F}">
      <dgm:prSet/>
      <dgm:spPr/>
    </dgm:pt>
    <dgm:pt modelId="{3DBF7C40-A546-4746-85B7-7BC36A4647A6}" type="sibTrans" cxnId="{28D9283C-BFBF-45B1-B707-387208BC748F}">
      <dgm:prSet/>
      <dgm:spPr/>
    </dgm:pt>
    <dgm:pt modelId="{C92585FF-9D70-453F-AE2C-C14AA1D53FAA}" type="pres">
      <dgm:prSet presAssocID="{C0C68D3A-5678-4E00-A9AE-BC0E35045F16}" presName="Name0" presStyleCnt="0">
        <dgm:presLayoutVars>
          <dgm:chMax val="7"/>
          <dgm:chPref val="7"/>
          <dgm:dir/>
        </dgm:presLayoutVars>
      </dgm:prSet>
      <dgm:spPr/>
      <dgm:t>
        <a:bodyPr/>
        <a:lstStyle/>
        <a:p>
          <a:endParaRPr lang="fr-FR"/>
        </a:p>
      </dgm:t>
    </dgm:pt>
    <dgm:pt modelId="{2AAFC0A4-6672-4875-8A39-0CC2FEFD9946}" type="pres">
      <dgm:prSet presAssocID="{C0C68D3A-5678-4E00-A9AE-BC0E35045F16}" presName="Name1" presStyleCnt="0"/>
      <dgm:spPr/>
    </dgm:pt>
    <dgm:pt modelId="{A7BD1C03-8CB6-4B5A-B720-EA9703F4F828}" type="pres">
      <dgm:prSet presAssocID="{C0C68D3A-5678-4E00-A9AE-BC0E35045F16}" presName="cycle" presStyleCnt="0"/>
      <dgm:spPr/>
    </dgm:pt>
    <dgm:pt modelId="{9A2E88C0-875E-4FA5-9532-82C6B07C3B66}" type="pres">
      <dgm:prSet presAssocID="{C0C68D3A-5678-4E00-A9AE-BC0E35045F16}" presName="srcNode" presStyleLbl="node1" presStyleIdx="0" presStyleCnt="6"/>
      <dgm:spPr/>
    </dgm:pt>
    <dgm:pt modelId="{CB05FD82-661B-4C22-AA44-C1CED8477C53}" type="pres">
      <dgm:prSet presAssocID="{C0C68D3A-5678-4E00-A9AE-BC0E35045F16}" presName="conn" presStyleLbl="parChTrans1D2" presStyleIdx="0" presStyleCnt="1"/>
      <dgm:spPr/>
      <dgm:t>
        <a:bodyPr/>
        <a:lstStyle/>
        <a:p>
          <a:endParaRPr lang="fr-FR"/>
        </a:p>
      </dgm:t>
    </dgm:pt>
    <dgm:pt modelId="{03A432C0-262B-4DF2-9BEC-C012EA9DBD75}" type="pres">
      <dgm:prSet presAssocID="{C0C68D3A-5678-4E00-A9AE-BC0E35045F16}" presName="extraNode" presStyleLbl="node1" presStyleIdx="0" presStyleCnt="6"/>
      <dgm:spPr/>
    </dgm:pt>
    <dgm:pt modelId="{D2E8D49A-5304-4FDD-AE35-E9EC4DE1DE2D}" type="pres">
      <dgm:prSet presAssocID="{C0C68D3A-5678-4E00-A9AE-BC0E35045F16}" presName="dstNode" presStyleLbl="node1" presStyleIdx="0" presStyleCnt="6"/>
      <dgm:spPr/>
    </dgm:pt>
    <dgm:pt modelId="{CC56D0A3-255C-47F6-AC97-88500EDBD991}" type="pres">
      <dgm:prSet presAssocID="{68CE39AE-4CA2-4BE7-A1C5-1E71F11E3896}" presName="text_1" presStyleLbl="node1" presStyleIdx="0" presStyleCnt="6">
        <dgm:presLayoutVars>
          <dgm:bulletEnabled val="1"/>
        </dgm:presLayoutVars>
      </dgm:prSet>
      <dgm:spPr/>
      <dgm:t>
        <a:bodyPr/>
        <a:lstStyle/>
        <a:p>
          <a:endParaRPr lang="fr-FR"/>
        </a:p>
      </dgm:t>
    </dgm:pt>
    <dgm:pt modelId="{E76A1C30-16AC-4419-975F-6059EEDACD2B}" type="pres">
      <dgm:prSet presAssocID="{68CE39AE-4CA2-4BE7-A1C5-1E71F11E3896}" presName="accent_1" presStyleCnt="0"/>
      <dgm:spPr/>
    </dgm:pt>
    <dgm:pt modelId="{6DC74311-A633-454D-A089-C3BD327E55BD}" type="pres">
      <dgm:prSet presAssocID="{68CE39AE-4CA2-4BE7-A1C5-1E71F11E3896}" presName="accentRepeatNode" presStyleLbl="solidFgAcc1" presStyleIdx="0" presStyleCnt="6"/>
      <dgm:spPr/>
    </dgm:pt>
    <dgm:pt modelId="{0A5DEBA1-B4B2-468F-B90F-B4B80ECE54A6}" type="pres">
      <dgm:prSet presAssocID="{F75DDCEC-3CF1-4547-83B2-FE2B077E6503}" presName="text_2" presStyleLbl="node1" presStyleIdx="1" presStyleCnt="6">
        <dgm:presLayoutVars>
          <dgm:bulletEnabled val="1"/>
        </dgm:presLayoutVars>
      </dgm:prSet>
      <dgm:spPr/>
      <dgm:t>
        <a:bodyPr/>
        <a:lstStyle/>
        <a:p>
          <a:endParaRPr lang="fr-FR"/>
        </a:p>
      </dgm:t>
    </dgm:pt>
    <dgm:pt modelId="{16A36AE9-A2B3-4288-BFD2-0B584931D7BF}" type="pres">
      <dgm:prSet presAssocID="{F75DDCEC-3CF1-4547-83B2-FE2B077E6503}" presName="accent_2" presStyleCnt="0"/>
      <dgm:spPr/>
    </dgm:pt>
    <dgm:pt modelId="{CB5DA199-6936-4306-BC45-BAAD496FE29B}" type="pres">
      <dgm:prSet presAssocID="{F75DDCEC-3CF1-4547-83B2-FE2B077E6503}" presName="accentRepeatNode" presStyleLbl="solidFgAcc1" presStyleIdx="1" presStyleCnt="6"/>
      <dgm:spPr/>
    </dgm:pt>
    <dgm:pt modelId="{4FFF1579-4A86-40C1-A855-A35B5B116C72}" type="pres">
      <dgm:prSet presAssocID="{B77B77B9-8BB8-468B-B935-3E04DCA7E796}" presName="text_3" presStyleLbl="node1" presStyleIdx="2" presStyleCnt="6">
        <dgm:presLayoutVars>
          <dgm:bulletEnabled val="1"/>
        </dgm:presLayoutVars>
      </dgm:prSet>
      <dgm:spPr/>
      <dgm:t>
        <a:bodyPr/>
        <a:lstStyle/>
        <a:p>
          <a:endParaRPr lang="fr-FR"/>
        </a:p>
      </dgm:t>
    </dgm:pt>
    <dgm:pt modelId="{B60E5620-1EEE-496C-B9E8-09329C76178C}" type="pres">
      <dgm:prSet presAssocID="{B77B77B9-8BB8-468B-B935-3E04DCA7E796}" presName="accent_3" presStyleCnt="0"/>
      <dgm:spPr/>
    </dgm:pt>
    <dgm:pt modelId="{D9B31113-DE32-45B5-81CE-E07E4A671F52}" type="pres">
      <dgm:prSet presAssocID="{B77B77B9-8BB8-468B-B935-3E04DCA7E796}" presName="accentRepeatNode" presStyleLbl="solidFgAcc1" presStyleIdx="2" presStyleCnt="6"/>
      <dgm:spPr/>
    </dgm:pt>
    <dgm:pt modelId="{4C62E719-F2E1-427D-86DC-6E5C0C7D442B}" type="pres">
      <dgm:prSet presAssocID="{421A1939-591F-42BC-8339-4167870AC89A}" presName="text_4" presStyleLbl="node1" presStyleIdx="3" presStyleCnt="6">
        <dgm:presLayoutVars>
          <dgm:bulletEnabled val="1"/>
        </dgm:presLayoutVars>
      </dgm:prSet>
      <dgm:spPr/>
      <dgm:t>
        <a:bodyPr/>
        <a:lstStyle/>
        <a:p>
          <a:endParaRPr lang="fr-FR"/>
        </a:p>
      </dgm:t>
    </dgm:pt>
    <dgm:pt modelId="{4E5E5C9F-6643-4657-B358-1059572542B4}" type="pres">
      <dgm:prSet presAssocID="{421A1939-591F-42BC-8339-4167870AC89A}" presName="accent_4" presStyleCnt="0"/>
      <dgm:spPr/>
    </dgm:pt>
    <dgm:pt modelId="{A626AF02-039C-4A74-B785-2A61E14F8CF5}" type="pres">
      <dgm:prSet presAssocID="{421A1939-591F-42BC-8339-4167870AC89A}" presName="accentRepeatNode" presStyleLbl="solidFgAcc1" presStyleIdx="3" presStyleCnt="6"/>
      <dgm:spPr/>
    </dgm:pt>
    <dgm:pt modelId="{FA12E28B-9D7A-49A7-8EE7-4F498A585127}" type="pres">
      <dgm:prSet presAssocID="{CA883DF9-50E0-410A-8305-D82FF2AE48A6}" presName="text_5" presStyleLbl="node1" presStyleIdx="4" presStyleCnt="6" custLinFactNeighborX="13588" custLinFactNeighborY="-4651">
        <dgm:presLayoutVars>
          <dgm:bulletEnabled val="1"/>
        </dgm:presLayoutVars>
      </dgm:prSet>
      <dgm:spPr/>
      <dgm:t>
        <a:bodyPr/>
        <a:lstStyle/>
        <a:p>
          <a:endParaRPr lang="fr-FR"/>
        </a:p>
      </dgm:t>
    </dgm:pt>
    <dgm:pt modelId="{44DC1D7F-E8E3-43B2-8980-789BD954F29C}" type="pres">
      <dgm:prSet presAssocID="{CA883DF9-50E0-410A-8305-D82FF2AE48A6}" presName="accent_5" presStyleCnt="0"/>
      <dgm:spPr/>
    </dgm:pt>
    <dgm:pt modelId="{1580E26E-794E-4742-AECC-B4CF59A24A3C}" type="pres">
      <dgm:prSet presAssocID="{CA883DF9-50E0-410A-8305-D82FF2AE48A6}" presName="accentRepeatNode" presStyleLbl="solidFgAcc1" presStyleIdx="4" presStyleCnt="6"/>
      <dgm:spPr/>
    </dgm:pt>
    <dgm:pt modelId="{B899CC06-1C9E-4445-AB1A-29565B1255E8}" type="pres">
      <dgm:prSet presAssocID="{C41EB864-EBDB-47E4-96F9-1956022EFD83}" presName="text_6" presStyleLbl="node1" presStyleIdx="5" presStyleCnt="6">
        <dgm:presLayoutVars>
          <dgm:bulletEnabled val="1"/>
        </dgm:presLayoutVars>
      </dgm:prSet>
      <dgm:spPr/>
      <dgm:t>
        <a:bodyPr/>
        <a:lstStyle/>
        <a:p>
          <a:endParaRPr lang="fr-FR"/>
        </a:p>
      </dgm:t>
    </dgm:pt>
    <dgm:pt modelId="{D5712AE3-20FF-42E8-BCD8-F4B3B59E48DE}" type="pres">
      <dgm:prSet presAssocID="{C41EB864-EBDB-47E4-96F9-1956022EFD83}" presName="accent_6" presStyleCnt="0"/>
      <dgm:spPr/>
    </dgm:pt>
    <dgm:pt modelId="{94D6EA21-E1EB-459F-A6BC-BDF2105B7AC2}" type="pres">
      <dgm:prSet presAssocID="{C41EB864-EBDB-47E4-96F9-1956022EFD83}" presName="accentRepeatNode" presStyleLbl="solidFgAcc1" presStyleIdx="5" presStyleCnt="6"/>
      <dgm:spPr/>
    </dgm:pt>
  </dgm:ptLst>
  <dgm:cxnLst>
    <dgm:cxn modelId="{6C8AF0BF-E7AC-4806-AE79-3CFF201E25C1}" type="presOf" srcId="{421A1939-591F-42BC-8339-4167870AC89A}" destId="{4C62E719-F2E1-427D-86DC-6E5C0C7D442B}" srcOrd="0" destOrd="0" presId="urn:microsoft.com/office/officeart/2008/layout/VerticalCurvedList"/>
    <dgm:cxn modelId="{17C9B1A6-7CDC-47E3-9FCD-DCB9E9DF1BBA}" srcId="{C0C68D3A-5678-4E00-A9AE-BC0E35045F16}" destId="{F75DDCEC-3CF1-4547-83B2-FE2B077E6503}" srcOrd="1" destOrd="0" parTransId="{6604ED96-0C89-4288-A8BB-20A68DD30FA1}" sibTransId="{0BD5273A-A995-4441-97AA-BEDFB7E4DF7F}"/>
    <dgm:cxn modelId="{CFDDF312-34C0-4094-B235-6ADDA70B5652}" type="presOf" srcId="{C0C68D3A-5678-4E00-A9AE-BC0E35045F16}" destId="{C92585FF-9D70-453F-AE2C-C14AA1D53FAA}" srcOrd="0" destOrd="0" presId="urn:microsoft.com/office/officeart/2008/layout/VerticalCurvedList"/>
    <dgm:cxn modelId="{92D8E378-2DA7-409D-8BAE-09E7A5E95456}" type="presOf" srcId="{68CE39AE-4CA2-4BE7-A1C5-1E71F11E3896}" destId="{CC56D0A3-255C-47F6-AC97-88500EDBD991}" srcOrd="0" destOrd="0" presId="urn:microsoft.com/office/officeart/2008/layout/VerticalCurvedList"/>
    <dgm:cxn modelId="{A33ADC13-D951-422C-B6A4-53093B50322F}" srcId="{C0C68D3A-5678-4E00-A9AE-BC0E35045F16}" destId="{68CE39AE-4CA2-4BE7-A1C5-1E71F11E3896}" srcOrd="0" destOrd="0" parTransId="{460FAF48-46FA-4E79-8F97-0E52F436CFF3}" sibTransId="{6BB7E65A-A16B-4EFA-AF68-E5D68EFC1B81}"/>
    <dgm:cxn modelId="{28D9283C-BFBF-45B1-B707-387208BC748F}" srcId="{C0C68D3A-5678-4E00-A9AE-BC0E35045F16}" destId="{C41EB864-EBDB-47E4-96F9-1956022EFD83}" srcOrd="5" destOrd="0" parTransId="{0063AB7E-5E7B-4D1F-9B3E-474D620C6A0E}" sibTransId="{3DBF7C40-A546-4746-85B7-7BC36A4647A6}"/>
    <dgm:cxn modelId="{2D119A38-5043-4048-BC16-5CAECBBC14ED}" srcId="{C0C68D3A-5678-4E00-A9AE-BC0E35045F16}" destId="{CA883DF9-50E0-410A-8305-D82FF2AE48A6}" srcOrd="4" destOrd="0" parTransId="{4A6784DE-40FF-4685-B2B8-E64FA8B1927C}" sibTransId="{4F5BEF93-F5C5-4AED-B6DE-F5C30CB315EA}"/>
    <dgm:cxn modelId="{9F5126E3-66E5-4EAF-8315-E18FB8F3CB40}" type="presOf" srcId="{B77B77B9-8BB8-468B-B935-3E04DCA7E796}" destId="{4FFF1579-4A86-40C1-A855-A35B5B116C72}" srcOrd="0" destOrd="0" presId="urn:microsoft.com/office/officeart/2008/layout/VerticalCurvedList"/>
    <dgm:cxn modelId="{89019C36-3D1C-4BB3-8164-82CC588E08C3}" type="presOf" srcId="{F75DDCEC-3CF1-4547-83B2-FE2B077E6503}" destId="{0A5DEBA1-B4B2-468F-B90F-B4B80ECE54A6}" srcOrd="0" destOrd="0" presId="urn:microsoft.com/office/officeart/2008/layout/VerticalCurvedList"/>
    <dgm:cxn modelId="{DFFDCE32-76B2-4C35-8AD7-BE3EFBF9A884}" srcId="{C0C68D3A-5678-4E00-A9AE-BC0E35045F16}" destId="{421A1939-591F-42BC-8339-4167870AC89A}" srcOrd="3" destOrd="0" parTransId="{3698CE61-5C01-4F3E-B3E3-D4741ED69716}" sibTransId="{836A2926-4498-4D28-8EC4-8E2C2E9A1AB9}"/>
    <dgm:cxn modelId="{6D218E97-D31B-48D0-B85C-29EACC7620DF}" type="presOf" srcId="{CA883DF9-50E0-410A-8305-D82FF2AE48A6}" destId="{FA12E28B-9D7A-49A7-8EE7-4F498A585127}" srcOrd="0" destOrd="0" presId="urn:microsoft.com/office/officeart/2008/layout/VerticalCurvedList"/>
    <dgm:cxn modelId="{20A3ABC2-B6E1-4145-B1BF-1594A90991C6}" type="presOf" srcId="{C41EB864-EBDB-47E4-96F9-1956022EFD83}" destId="{B899CC06-1C9E-4445-AB1A-29565B1255E8}" srcOrd="0" destOrd="0" presId="urn:microsoft.com/office/officeart/2008/layout/VerticalCurvedList"/>
    <dgm:cxn modelId="{D9DB19AE-E1D0-4EC7-9199-2364DAEA409C}" srcId="{C0C68D3A-5678-4E00-A9AE-BC0E35045F16}" destId="{B77B77B9-8BB8-468B-B935-3E04DCA7E796}" srcOrd="2" destOrd="0" parTransId="{432B9584-ADB5-4538-AAD7-36F5DBFC1380}" sibTransId="{B34FE578-6458-4DE8-831C-330793C6761A}"/>
    <dgm:cxn modelId="{781A5928-BEFD-4212-8330-1BC9698F72AD}" type="presOf" srcId="{6BB7E65A-A16B-4EFA-AF68-E5D68EFC1B81}" destId="{CB05FD82-661B-4C22-AA44-C1CED8477C53}" srcOrd="0" destOrd="0" presId="urn:microsoft.com/office/officeart/2008/layout/VerticalCurvedList"/>
    <dgm:cxn modelId="{F4ACE66C-0F43-42F3-B472-C80C5DFCA6AD}" type="presParOf" srcId="{C92585FF-9D70-453F-AE2C-C14AA1D53FAA}" destId="{2AAFC0A4-6672-4875-8A39-0CC2FEFD9946}" srcOrd="0" destOrd="0" presId="urn:microsoft.com/office/officeart/2008/layout/VerticalCurvedList"/>
    <dgm:cxn modelId="{A1DCF7D3-9442-41B5-B4CD-10AC48CB42E3}" type="presParOf" srcId="{2AAFC0A4-6672-4875-8A39-0CC2FEFD9946}" destId="{A7BD1C03-8CB6-4B5A-B720-EA9703F4F828}" srcOrd="0" destOrd="0" presId="urn:microsoft.com/office/officeart/2008/layout/VerticalCurvedList"/>
    <dgm:cxn modelId="{47B96CCF-207E-4363-97D5-1C042E56B15C}" type="presParOf" srcId="{A7BD1C03-8CB6-4B5A-B720-EA9703F4F828}" destId="{9A2E88C0-875E-4FA5-9532-82C6B07C3B66}" srcOrd="0" destOrd="0" presId="urn:microsoft.com/office/officeart/2008/layout/VerticalCurvedList"/>
    <dgm:cxn modelId="{22145724-4C66-48CC-B84B-200D9DABCE3C}" type="presParOf" srcId="{A7BD1C03-8CB6-4B5A-B720-EA9703F4F828}" destId="{CB05FD82-661B-4C22-AA44-C1CED8477C53}" srcOrd="1" destOrd="0" presId="urn:microsoft.com/office/officeart/2008/layout/VerticalCurvedList"/>
    <dgm:cxn modelId="{500D1BD7-762D-41B4-B248-CB67740802DB}" type="presParOf" srcId="{A7BD1C03-8CB6-4B5A-B720-EA9703F4F828}" destId="{03A432C0-262B-4DF2-9BEC-C012EA9DBD75}" srcOrd="2" destOrd="0" presId="urn:microsoft.com/office/officeart/2008/layout/VerticalCurvedList"/>
    <dgm:cxn modelId="{EB990A38-43C1-44B7-AF5D-A097AC9B1007}" type="presParOf" srcId="{A7BD1C03-8CB6-4B5A-B720-EA9703F4F828}" destId="{D2E8D49A-5304-4FDD-AE35-E9EC4DE1DE2D}" srcOrd="3" destOrd="0" presId="urn:microsoft.com/office/officeart/2008/layout/VerticalCurvedList"/>
    <dgm:cxn modelId="{4DA86C26-F835-4C3A-8462-7427338A98D5}" type="presParOf" srcId="{2AAFC0A4-6672-4875-8A39-0CC2FEFD9946}" destId="{CC56D0A3-255C-47F6-AC97-88500EDBD991}" srcOrd="1" destOrd="0" presId="urn:microsoft.com/office/officeart/2008/layout/VerticalCurvedList"/>
    <dgm:cxn modelId="{A849E666-04D0-4295-8794-E0B07A1CCC80}" type="presParOf" srcId="{2AAFC0A4-6672-4875-8A39-0CC2FEFD9946}" destId="{E76A1C30-16AC-4419-975F-6059EEDACD2B}" srcOrd="2" destOrd="0" presId="urn:microsoft.com/office/officeart/2008/layout/VerticalCurvedList"/>
    <dgm:cxn modelId="{365BC557-6FFD-46B6-94D7-A585624F39C2}" type="presParOf" srcId="{E76A1C30-16AC-4419-975F-6059EEDACD2B}" destId="{6DC74311-A633-454D-A089-C3BD327E55BD}" srcOrd="0" destOrd="0" presId="urn:microsoft.com/office/officeart/2008/layout/VerticalCurvedList"/>
    <dgm:cxn modelId="{5F5D7B4E-1D14-4B5E-A1D3-0A6EB6CF1071}" type="presParOf" srcId="{2AAFC0A4-6672-4875-8A39-0CC2FEFD9946}" destId="{0A5DEBA1-B4B2-468F-B90F-B4B80ECE54A6}" srcOrd="3" destOrd="0" presId="urn:microsoft.com/office/officeart/2008/layout/VerticalCurvedList"/>
    <dgm:cxn modelId="{CAE146BD-B106-4FD6-8FF7-25B007F585CD}" type="presParOf" srcId="{2AAFC0A4-6672-4875-8A39-0CC2FEFD9946}" destId="{16A36AE9-A2B3-4288-BFD2-0B584931D7BF}" srcOrd="4" destOrd="0" presId="urn:microsoft.com/office/officeart/2008/layout/VerticalCurvedList"/>
    <dgm:cxn modelId="{60A7B612-8F47-4D37-947D-645546CE74A1}" type="presParOf" srcId="{16A36AE9-A2B3-4288-BFD2-0B584931D7BF}" destId="{CB5DA199-6936-4306-BC45-BAAD496FE29B}" srcOrd="0" destOrd="0" presId="urn:microsoft.com/office/officeart/2008/layout/VerticalCurvedList"/>
    <dgm:cxn modelId="{7E849042-C239-4E17-A51D-599754149271}" type="presParOf" srcId="{2AAFC0A4-6672-4875-8A39-0CC2FEFD9946}" destId="{4FFF1579-4A86-40C1-A855-A35B5B116C72}" srcOrd="5" destOrd="0" presId="urn:microsoft.com/office/officeart/2008/layout/VerticalCurvedList"/>
    <dgm:cxn modelId="{471580AD-D323-4CF1-970D-E3FA764AC906}" type="presParOf" srcId="{2AAFC0A4-6672-4875-8A39-0CC2FEFD9946}" destId="{B60E5620-1EEE-496C-B9E8-09329C76178C}" srcOrd="6" destOrd="0" presId="urn:microsoft.com/office/officeart/2008/layout/VerticalCurvedList"/>
    <dgm:cxn modelId="{B7BFD387-A4BC-4A19-9697-A37C32DE1602}" type="presParOf" srcId="{B60E5620-1EEE-496C-B9E8-09329C76178C}" destId="{D9B31113-DE32-45B5-81CE-E07E4A671F52}" srcOrd="0" destOrd="0" presId="urn:microsoft.com/office/officeart/2008/layout/VerticalCurvedList"/>
    <dgm:cxn modelId="{67C46D32-C9F2-4E1C-931B-41CF3E4927E9}" type="presParOf" srcId="{2AAFC0A4-6672-4875-8A39-0CC2FEFD9946}" destId="{4C62E719-F2E1-427D-86DC-6E5C0C7D442B}" srcOrd="7" destOrd="0" presId="urn:microsoft.com/office/officeart/2008/layout/VerticalCurvedList"/>
    <dgm:cxn modelId="{D58F379F-7388-4A49-A908-A702FD18A3AE}" type="presParOf" srcId="{2AAFC0A4-6672-4875-8A39-0CC2FEFD9946}" destId="{4E5E5C9F-6643-4657-B358-1059572542B4}" srcOrd="8" destOrd="0" presId="urn:microsoft.com/office/officeart/2008/layout/VerticalCurvedList"/>
    <dgm:cxn modelId="{83792F9B-266D-4908-B821-6E708ADBE840}" type="presParOf" srcId="{4E5E5C9F-6643-4657-B358-1059572542B4}" destId="{A626AF02-039C-4A74-B785-2A61E14F8CF5}" srcOrd="0" destOrd="0" presId="urn:microsoft.com/office/officeart/2008/layout/VerticalCurvedList"/>
    <dgm:cxn modelId="{CFBF09B3-5FAD-4FE6-8B94-87B2BE0DCCE6}" type="presParOf" srcId="{2AAFC0A4-6672-4875-8A39-0CC2FEFD9946}" destId="{FA12E28B-9D7A-49A7-8EE7-4F498A585127}" srcOrd="9" destOrd="0" presId="urn:microsoft.com/office/officeart/2008/layout/VerticalCurvedList"/>
    <dgm:cxn modelId="{A479DE6B-50AD-4E91-B5D5-2E53F308B664}" type="presParOf" srcId="{2AAFC0A4-6672-4875-8A39-0CC2FEFD9946}" destId="{44DC1D7F-E8E3-43B2-8980-789BD954F29C}" srcOrd="10" destOrd="0" presId="urn:microsoft.com/office/officeart/2008/layout/VerticalCurvedList"/>
    <dgm:cxn modelId="{FD344900-DCC1-4744-8EF7-5FC58D332F31}" type="presParOf" srcId="{44DC1D7F-E8E3-43B2-8980-789BD954F29C}" destId="{1580E26E-794E-4742-AECC-B4CF59A24A3C}" srcOrd="0" destOrd="0" presId="urn:microsoft.com/office/officeart/2008/layout/VerticalCurvedList"/>
    <dgm:cxn modelId="{12BBA91F-3529-4316-95DB-77A3E9624F8C}" type="presParOf" srcId="{2AAFC0A4-6672-4875-8A39-0CC2FEFD9946}" destId="{B899CC06-1C9E-4445-AB1A-29565B1255E8}" srcOrd="11" destOrd="0" presId="urn:microsoft.com/office/officeart/2008/layout/VerticalCurvedList"/>
    <dgm:cxn modelId="{00C2D95F-7DE2-4C5B-BBBD-AF31B3A65FFA}" type="presParOf" srcId="{2AAFC0A4-6672-4875-8A39-0CC2FEFD9946}" destId="{D5712AE3-20FF-42E8-BCD8-F4B3B59E48DE}" srcOrd="12" destOrd="0" presId="urn:microsoft.com/office/officeart/2008/layout/VerticalCurvedList"/>
    <dgm:cxn modelId="{06510CC9-DEC0-4F88-A341-4A1733C12512}" type="presParOf" srcId="{D5712AE3-20FF-42E8-BCD8-F4B3B59E48DE}" destId="{94D6EA21-E1EB-459F-A6BC-BDF2105B7A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C68D3A-5678-4E00-A9AE-BC0E35045F16}"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fr-FR"/>
        </a:p>
      </dgm:t>
    </dgm:pt>
    <dgm:pt modelId="{68CE39AE-4CA2-4BE7-A1C5-1E71F11E3896}">
      <dgm:prSet phldrT="[Texte]"/>
      <dgm:spPr/>
      <dgm:t>
        <a:bodyPr/>
        <a:lstStyle/>
        <a:p>
          <a:r>
            <a:rPr lang="fr-FR" dirty="0" smtClean="0"/>
            <a:t>Hébergé à titre gratuit par un particulier : attestation sur l’honneur rédigée par cette personne précisant la date de l’hébergement et une quittance de loyer ou une facture d’électricité, de gaz, d’eau ou de téléphone fixe de plus de 3 mois au nom de l’hébergeant, </a:t>
          </a:r>
        </a:p>
        <a:p>
          <a:r>
            <a:rPr lang="fr-FR" dirty="0" smtClean="0"/>
            <a:t>L’attestation doit préciser la prise en charge de la ou les personne(s) hébergée(s) pour tous les frais de la vie courante dont l’alimentation, vêtements, transports, téléphone, scolarité, etc.</a:t>
          </a:r>
          <a:endParaRPr lang="fr-FR" dirty="0"/>
        </a:p>
      </dgm:t>
    </dgm:pt>
    <dgm:pt modelId="{460FAF48-46FA-4E79-8F97-0E52F436CFF3}" type="parTrans" cxnId="{A33ADC13-D951-422C-B6A4-53093B50322F}">
      <dgm:prSet/>
      <dgm:spPr/>
      <dgm:t>
        <a:bodyPr/>
        <a:lstStyle/>
        <a:p>
          <a:endParaRPr lang="fr-FR"/>
        </a:p>
      </dgm:t>
    </dgm:pt>
    <dgm:pt modelId="{6BB7E65A-A16B-4EFA-AF68-E5D68EFC1B81}" type="sibTrans" cxnId="{A33ADC13-D951-422C-B6A4-53093B50322F}">
      <dgm:prSet/>
      <dgm:spPr/>
      <dgm:t>
        <a:bodyPr/>
        <a:lstStyle/>
        <a:p>
          <a:endParaRPr lang="fr-FR"/>
        </a:p>
      </dgm:t>
    </dgm:pt>
    <dgm:pt modelId="{F75DDCEC-3CF1-4547-83B2-FE2B077E6503}">
      <dgm:prSet phldrT="[Texte]"/>
      <dgm:spPr/>
      <dgm:t>
        <a:bodyPr/>
        <a:lstStyle/>
        <a:p>
          <a:r>
            <a:rPr lang="fr-FR" dirty="0" smtClean="0"/>
            <a:t>Attestation d’hébergement établie par un centre d’hébergement et de réinsertion sociale datant de plus de 3 mois</a:t>
          </a:r>
          <a:endParaRPr lang="fr-FR" dirty="0"/>
        </a:p>
      </dgm:t>
    </dgm:pt>
    <dgm:pt modelId="{6604ED96-0C89-4288-A8BB-20A68DD30FA1}" type="parTrans" cxnId="{17C9B1A6-7CDC-47E3-9FCD-DCB9E9DF1BBA}">
      <dgm:prSet/>
      <dgm:spPr/>
      <dgm:t>
        <a:bodyPr/>
        <a:lstStyle/>
        <a:p>
          <a:endParaRPr lang="fr-FR"/>
        </a:p>
      </dgm:t>
    </dgm:pt>
    <dgm:pt modelId="{0BD5273A-A995-4441-97AA-BEDFB7E4DF7F}" type="sibTrans" cxnId="{17C9B1A6-7CDC-47E3-9FCD-DCB9E9DF1BBA}">
      <dgm:prSet/>
      <dgm:spPr/>
      <dgm:t>
        <a:bodyPr/>
        <a:lstStyle/>
        <a:p>
          <a:endParaRPr lang="fr-FR"/>
        </a:p>
      </dgm:t>
    </dgm:pt>
    <dgm:pt modelId="{CA883DF9-50E0-410A-8305-D82FF2AE48A6}">
      <dgm:prSet phldrT="[Texte]"/>
      <dgm:spPr/>
      <dgm:t>
        <a:bodyPr/>
        <a:lstStyle/>
        <a:p>
          <a:r>
            <a:rPr lang="fr-FR" dirty="0" smtClean="0"/>
            <a:t>Sans domicile fixe : attestation de domiciliation établie par un organisme agréé et datant de plus de 3 mois</a:t>
          </a:r>
        </a:p>
      </dgm:t>
    </dgm:pt>
    <dgm:pt modelId="{4A6784DE-40FF-4685-B2B8-E64FA8B1927C}" type="parTrans" cxnId="{2D119A38-5043-4048-BC16-5CAECBBC14ED}">
      <dgm:prSet/>
      <dgm:spPr/>
      <dgm:t>
        <a:bodyPr/>
        <a:lstStyle/>
        <a:p>
          <a:endParaRPr lang="fr-FR"/>
        </a:p>
      </dgm:t>
    </dgm:pt>
    <dgm:pt modelId="{4F5BEF93-F5C5-4AED-B6DE-F5C30CB315EA}" type="sibTrans" cxnId="{2D119A38-5043-4048-BC16-5CAECBBC14ED}">
      <dgm:prSet/>
      <dgm:spPr/>
      <dgm:t>
        <a:bodyPr/>
        <a:lstStyle/>
        <a:p>
          <a:endParaRPr lang="fr-FR"/>
        </a:p>
      </dgm:t>
    </dgm:pt>
    <dgm:pt modelId="{C92585FF-9D70-453F-AE2C-C14AA1D53FAA}" type="pres">
      <dgm:prSet presAssocID="{C0C68D3A-5678-4E00-A9AE-BC0E35045F16}" presName="Name0" presStyleCnt="0">
        <dgm:presLayoutVars>
          <dgm:chMax val="7"/>
          <dgm:chPref val="7"/>
          <dgm:dir/>
        </dgm:presLayoutVars>
      </dgm:prSet>
      <dgm:spPr/>
      <dgm:t>
        <a:bodyPr/>
        <a:lstStyle/>
        <a:p>
          <a:endParaRPr lang="fr-FR"/>
        </a:p>
      </dgm:t>
    </dgm:pt>
    <dgm:pt modelId="{2AAFC0A4-6672-4875-8A39-0CC2FEFD9946}" type="pres">
      <dgm:prSet presAssocID="{C0C68D3A-5678-4E00-A9AE-BC0E35045F16}" presName="Name1" presStyleCnt="0"/>
      <dgm:spPr/>
    </dgm:pt>
    <dgm:pt modelId="{A7BD1C03-8CB6-4B5A-B720-EA9703F4F828}" type="pres">
      <dgm:prSet presAssocID="{C0C68D3A-5678-4E00-A9AE-BC0E35045F16}" presName="cycle" presStyleCnt="0"/>
      <dgm:spPr/>
    </dgm:pt>
    <dgm:pt modelId="{9A2E88C0-875E-4FA5-9532-82C6B07C3B66}" type="pres">
      <dgm:prSet presAssocID="{C0C68D3A-5678-4E00-A9AE-BC0E35045F16}" presName="srcNode" presStyleLbl="node1" presStyleIdx="0" presStyleCnt="3"/>
      <dgm:spPr/>
    </dgm:pt>
    <dgm:pt modelId="{CB05FD82-661B-4C22-AA44-C1CED8477C53}" type="pres">
      <dgm:prSet presAssocID="{C0C68D3A-5678-4E00-A9AE-BC0E35045F16}" presName="conn" presStyleLbl="parChTrans1D2" presStyleIdx="0" presStyleCnt="1"/>
      <dgm:spPr/>
      <dgm:t>
        <a:bodyPr/>
        <a:lstStyle/>
        <a:p>
          <a:endParaRPr lang="fr-FR"/>
        </a:p>
      </dgm:t>
    </dgm:pt>
    <dgm:pt modelId="{03A432C0-262B-4DF2-9BEC-C012EA9DBD75}" type="pres">
      <dgm:prSet presAssocID="{C0C68D3A-5678-4E00-A9AE-BC0E35045F16}" presName="extraNode" presStyleLbl="node1" presStyleIdx="0" presStyleCnt="3"/>
      <dgm:spPr/>
    </dgm:pt>
    <dgm:pt modelId="{D2E8D49A-5304-4FDD-AE35-E9EC4DE1DE2D}" type="pres">
      <dgm:prSet presAssocID="{C0C68D3A-5678-4E00-A9AE-BC0E35045F16}" presName="dstNode" presStyleLbl="node1" presStyleIdx="0" presStyleCnt="3"/>
      <dgm:spPr/>
    </dgm:pt>
    <dgm:pt modelId="{CC56D0A3-255C-47F6-AC97-88500EDBD991}" type="pres">
      <dgm:prSet presAssocID="{68CE39AE-4CA2-4BE7-A1C5-1E71F11E3896}" presName="text_1" presStyleLbl="node1" presStyleIdx="0" presStyleCnt="3" custScaleY="186192">
        <dgm:presLayoutVars>
          <dgm:bulletEnabled val="1"/>
        </dgm:presLayoutVars>
      </dgm:prSet>
      <dgm:spPr/>
      <dgm:t>
        <a:bodyPr/>
        <a:lstStyle/>
        <a:p>
          <a:endParaRPr lang="fr-FR"/>
        </a:p>
      </dgm:t>
    </dgm:pt>
    <dgm:pt modelId="{E76A1C30-16AC-4419-975F-6059EEDACD2B}" type="pres">
      <dgm:prSet presAssocID="{68CE39AE-4CA2-4BE7-A1C5-1E71F11E3896}" presName="accent_1" presStyleCnt="0"/>
      <dgm:spPr/>
    </dgm:pt>
    <dgm:pt modelId="{6DC74311-A633-454D-A089-C3BD327E55BD}" type="pres">
      <dgm:prSet presAssocID="{68CE39AE-4CA2-4BE7-A1C5-1E71F11E3896}" presName="accentRepeatNode" presStyleLbl="solidFgAcc1" presStyleIdx="0" presStyleCnt="3"/>
      <dgm:spPr/>
    </dgm:pt>
    <dgm:pt modelId="{0A5DEBA1-B4B2-468F-B90F-B4B80ECE54A6}" type="pres">
      <dgm:prSet presAssocID="{F75DDCEC-3CF1-4547-83B2-FE2B077E6503}" presName="text_2" presStyleLbl="node1" presStyleIdx="1" presStyleCnt="3" custLinFactNeighborX="631" custLinFactNeighborY="25275">
        <dgm:presLayoutVars>
          <dgm:bulletEnabled val="1"/>
        </dgm:presLayoutVars>
      </dgm:prSet>
      <dgm:spPr/>
      <dgm:t>
        <a:bodyPr/>
        <a:lstStyle/>
        <a:p>
          <a:endParaRPr lang="fr-FR"/>
        </a:p>
      </dgm:t>
    </dgm:pt>
    <dgm:pt modelId="{16A36AE9-A2B3-4288-BFD2-0B584931D7BF}" type="pres">
      <dgm:prSet presAssocID="{F75DDCEC-3CF1-4547-83B2-FE2B077E6503}" presName="accent_2" presStyleCnt="0"/>
      <dgm:spPr/>
    </dgm:pt>
    <dgm:pt modelId="{CB5DA199-6936-4306-BC45-BAAD496FE29B}" type="pres">
      <dgm:prSet presAssocID="{F75DDCEC-3CF1-4547-83B2-FE2B077E6503}" presName="accentRepeatNode" presStyleLbl="solidFgAcc1" presStyleIdx="1" presStyleCnt="3" custLinFactNeighborX="-4131" custLinFactNeighborY="22449"/>
      <dgm:spPr/>
    </dgm:pt>
    <dgm:pt modelId="{B8CF57CF-C6D4-41BD-9538-DDD9A1CAC916}" type="pres">
      <dgm:prSet presAssocID="{CA883DF9-50E0-410A-8305-D82FF2AE48A6}" presName="text_3" presStyleLbl="node1" presStyleIdx="2" presStyleCnt="3" custLinFactNeighborX="-428" custLinFactNeighborY="22347">
        <dgm:presLayoutVars>
          <dgm:bulletEnabled val="1"/>
        </dgm:presLayoutVars>
      </dgm:prSet>
      <dgm:spPr/>
      <dgm:t>
        <a:bodyPr/>
        <a:lstStyle/>
        <a:p>
          <a:endParaRPr lang="fr-FR"/>
        </a:p>
      </dgm:t>
    </dgm:pt>
    <dgm:pt modelId="{9348A830-D666-497D-9E23-8548E1F7DCCE}" type="pres">
      <dgm:prSet presAssocID="{CA883DF9-50E0-410A-8305-D82FF2AE48A6}" presName="accent_3" presStyleCnt="0"/>
      <dgm:spPr/>
    </dgm:pt>
    <dgm:pt modelId="{1580E26E-794E-4742-AECC-B4CF59A24A3C}" type="pres">
      <dgm:prSet presAssocID="{CA883DF9-50E0-410A-8305-D82FF2AE48A6}" presName="accentRepeatNode" presStyleLbl="solidFgAcc1" presStyleIdx="2" presStyleCnt="3" custLinFactNeighborX="-4819" custLinFactNeighborY="20262"/>
      <dgm:spPr/>
    </dgm:pt>
  </dgm:ptLst>
  <dgm:cxnLst>
    <dgm:cxn modelId="{17C9B1A6-7CDC-47E3-9FCD-DCB9E9DF1BBA}" srcId="{C0C68D3A-5678-4E00-A9AE-BC0E35045F16}" destId="{F75DDCEC-3CF1-4547-83B2-FE2B077E6503}" srcOrd="1" destOrd="0" parTransId="{6604ED96-0C89-4288-A8BB-20A68DD30FA1}" sibTransId="{0BD5273A-A995-4441-97AA-BEDFB7E4DF7F}"/>
    <dgm:cxn modelId="{DF1DB0E1-D566-4607-B75F-5B4E0BC34897}" type="presOf" srcId="{F75DDCEC-3CF1-4547-83B2-FE2B077E6503}" destId="{0A5DEBA1-B4B2-468F-B90F-B4B80ECE54A6}" srcOrd="0" destOrd="0" presId="urn:microsoft.com/office/officeart/2008/layout/VerticalCurvedList"/>
    <dgm:cxn modelId="{A33ADC13-D951-422C-B6A4-53093B50322F}" srcId="{C0C68D3A-5678-4E00-A9AE-BC0E35045F16}" destId="{68CE39AE-4CA2-4BE7-A1C5-1E71F11E3896}" srcOrd="0" destOrd="0" parTransId="{460FAF48-46FA-4E79-8F97-0E52F436CFF3}" sibTransId="{6BB7E65A-A16B-4EFA-AF68-E5D68EFC1B81}"/>
    <dgm:cxn modelId="{2D119A38-5043-4048-BC16-5CAECBBC14ED}" srcId="{C0C68D3A-5678-4E00-A9AE-BC0E35045F16}" destId="{CA883DF9-50E0-410A-8305-D82FF2AE48A6}" srcOrd="2" destOrd="0" parTransId="{4A6784DE-40FF-4685-B2B8-E64FA8B1927C}" sibTransId="{4F5BEF93-F5C5-4AED-B6DE-F5C30CB315EA}"/>
    <dgm:cxn modelId="{B33A714A-9F15-46DB-898B-A6766F3C4236}" type="presOf" srcId="{6BB7E65A-A16B-4EFA-AF68-E5D68EFC1B81}" destId="{CB05FD82-661B-4C22-AA44-C1CED8477C53}" srcOrd="0" destOrd="0" presId="urn:microsoft.com/office/officeart/2008/layout/VerticalCurvedList"/>
    <dgm:cxn modelId="{D91751EF-94DC-41D7-86AA-89DD437A8A73}" type="presOf" srcId="{CA883DF9-50E0-410A-8305-D82FF2AE48A6}" destId="{B8CF57CF-C6D4-41BD-9538-DDD9A1CAC916}" srcOrd="0" destOrd="0" presId="urn:microsoft.com/office/officeart/2008/layout/VerticalCurvedList"/>
    <dgm:cxn modelId="{910C4EB2-ED9A-43F8-A3E0-89C0C51DD286}" type="presOf" srcId="{C0C68D3A-5678-4E00-A9AE-BC0E35045F16}" destId="{C92585FF-9D70-453F-AE2C-C14AA1D53FAA}" srcOrd="0" destOrd="0" presId="urn:microsoft.com/office/officeart/2008/layout/VerticalCurvedList"/>
    <dgm:cxn modelId="{622BA246-0C84-40FD-AC7A-036AFDB87EEA}" type="presOf" srcId="{68CE39AE-4CA2-4BE7-A1C5-1E71F11E3896}" destId="{CC56D0A3-255C-47F6-AC97-88500EDBD991}" srcOrd="0" destOrd="0" presId="urn:microsoft.com/office/officeart/2008/layout/VerticalCurvedList"/>
    <dgm:cxn modelId="{A0F50594-D2D2-4110-A7B8-BAF68FE899F8}" type="presParOf" srcId="{C92585FF-9D70-453F-AE2C-C14AA1D53FAA}" destId="{2AAFC0A4-6672-4875-8A39-0CC2FEFD9946}" srcOrd="0" destOrd="0" presId="urn:microsoft.com/office/officeart/2008/layout/VerticalCurvedList"/>
    <dgm:cxn modelId="{929922B6-AE03-4819-BDFC-73F85CEA1927}" type="presParOf" srcId="{2AAFC0A4-6672-4875-8A39-0CC2FEFD9946}" destId="{A7BD1C03-8CB6-4B5A-B720-EA9703F4F828}" srcOrd="0" destOrd="0" presId="urn:microsoft.com/office/officeart/2008/layout/VerticalCurvedList"/>
    <dgm:cxn modelId="{28DBDB6B-FA98-4074-BDA1-2A3E05C9F536}" type="presParOf" srcId="{A7BD1C03-8CB6-4B5A-B720-EA9703F4F828}" destId="{9A2E88C0-875E-4FA5-9532-82C6B07C3B66}" srcOrd="0" destOrd="0" presId="urn:microsoft.com/office/officeart/2008/layout/VerticalCurvedList"/>
    <dgm:cxn modelId="{B7D3B235-FB3B-4A2D-9E45-528F98E9ACA4}" type="presParOf" srcId="{A7BD1C03-8CB6-4B5A-B720-EA9703F4F828}" destId="{CB05FD82-661B-4C22-AA44-C1CED8477C53}" srcOrd="1" destOrd="0" presId="urn:microsoft.com/office/officeart/2008/layout/VerticalCurvedList"/>
    <dgm:cxn modelId="{2D7C2AD0-AACB-4BFC-8FA4-0467BBDBADAE}" type="presParOf" srcId="{A7BD1C03-8CB6-4B5A-B720-EA9703F4F828}" destId="{03A432C0-262B-4DF2-9BEC-C012EA9DBD75}" srcOrd="2" destOrd="0" presId="urn:microsoft.com/office/officeart/2008/layout/VerticalCurvedList"/>
    <dgm:cxn modelId="{0DC59204-30EF-4D0C-ADEF-8A010E4A9FC6}" type="presParOf" srcId="{A7BD1C03-8CB6-4B5A-B720-EA9703F4F828}" destId="{D2E8D49A-5304-4FDD-AE35-E9EC4DE1DE2D}" srcOrd="3" destOrd="0" presId="urn:microsoft.com/office/officeart/2008/layout/VerticalCurvedList"/>
    <dgm:cxn modelId="{6413337D-959D-4BDA-B94D-A958E6F2AB09}" type="presParOf" srcId="{2AAFC0A4-6672-4875-8A39-0CC2FEFD9946}" destId="{CC56D0A3-255C-47F6-AC97-88500EDBD991}" srcOrd="1" destOrd="0" presId="urn:microsoft.com/office/officeart/2008/layout/VerticalCurvedList"/>
    <dgm:cxn modelId="{041D88EF-A6DD-4021-8BEC-305438891272}" type="presParOf" srcId="{2AAFC0A4-6672-4875-8A39-0CC2FEFD9946}" destId="{E76A1C30-16AC-4419-975F-6059EEDACD2B}" srcOrd="2" destOrd="0" presId="urn:microsoft.com/office/officeart/2008/layout/VerticalCurvedList"/>
    <dgm:cxn modelId="{BF23ADF0-AD70-4757-88A8-F68EC7DC3E16}" type="presParOf" srcId="{E76A1C30-16AC-4419-975F-6059EEDACD2B}" destId="{6DC74311-A633-454D-A089-C3BD327E55BD}" srcOrd="0" destOrd="0" presId="urn:microsoft.com/office/officeart/2008/layout/VerticalCurvedList"/>
    <dgm:cxn modelId="{A578889D-716D-4FCC-9CE5-2636B1796F05}" type="presParOf" srcId="{2AAFC0A4-6672-4875-8A39-0CC2FEFD9946}" destId="{0A5DEBA1-B4B2-468F-B90F-B4B80ECE54A6}" srcOrd="3" destOrd="0" presId="urn:microsoft.com/office/officeart/2008/layout/VerticalCurvedList"/>
    <dgm:cxn modelId="{E8E4AE9F-2172-44E6-91FC-BB156F382AC8}" type="presParOf" srcId="{2AAFC0A4-6672-4875-8A39-0CC2FEFD9946}" destId="{16A36AE9-A2B3-4288-BFD2-0B584931D7BF}" srcOrd="4" destOrd="0" presId="urn:microsoft.com/office/officeart/2008/layout/VerticalCurvedList"/>
    <dgm:cxn modelId="{E2F7679B-B3BE-42A3-B950-FB1696C1F37F}" type="presParOf" srcId="{16A36AE9-A2B3-4288-BFD2-0B584931D7BF}" destId="{CB5DA199-6936-4306-BC45-BAAD496FE29B}" srcOrd="0" destOrd="0" presId="urn:microsoft.com/office/officeart/2008/layout/VerticalCurvedList"/>
    <dgm:cxn modelId="{17039472-C29F-4626-9F72-C28627C355D5}" type="presParOf" srcId="{2AAFC0A4-6672-4875-8A39-0CC2FEFD9946}" destId="{B8CF57CF-C6D4-41BD-9538-DDD9A1CAC916}" srcOrd="5" destOrd="0" presId="urn:microsoft.com/office/officeart/2008/layout/VerticalCurvedList"/>
    <dgm:cxn modelId="{9E400EC6-3ED7-4B1A-8483-92C7186A71AE}" type="presParOf" srcId="{2AAFC0A4-6672-4875-8A39-0CC2FEFD9946}" destId="{9348A830-D666-497D-9E23-8548E1F7DCCE}" srcOrd="6" destOrd="0" presId="urn:microsoft.com/office/officeart/2008/layout/VerticalCurvedList"/>
    <dgm:cxn modelId="{1754E921-B6AF-4006-922E-06738A954AE5}" type="presParOf" srcId="{9348A830-D666-497D-9E23-8548E1F7DCCE}" destId="{1580E26E-794E-4742-AECC-B4CF59A24A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68D3A-5678-4E00-A9AE-BC0E35045F16}"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fr-FR"/>
        </a:p>
      </dgm:t>
    </dgm:pt>
    <dgm:pt modelId="{68CE39AE-4CA2-4BE7-A1C5-1E71F11E3896}">
      <dgm:prSet phldrT="[Texte]"/>
      <dgm:spPr/>
      <dgm:t>
        <a:bodyPr/>
        <a:lstStyle/>
        <a:p>
          <a:r>
            <a:rPr lang="fr-FR" dirty="0" smtClean="0"/>
            <a:t>Les bulletins de salaire</a:t>
          </a:r>
          <a:endParaRPr lang="fr-FR" dirty="0"/>
        </a:p>
      </dgm:t>
    </dgm:pt>
    <dgm:pt modelId="{460FAF48-46FA-4E79-8F97-0E52F436CFF3}" type="parTrans" cxnId="{A33ADC13-D951-422C-B6A4-53093B50322F}">
      <dgm:prSet/>
      <dgm:spPr/>
      <dgm:t>
        <a:bodyPr/>
        <a:lstStyle/>
        <a:p>
          <a:endParaRPr lang="fr-FR"/>
        </a:p>
      </dgm:t>
    </dgm:pt>
    <dgm:pt modelId="{6BB7E65A-A16B-4EFA-AF68-E5D68EFC1B81}" type="sibTrans" cxnId="{A33ADC13-D951-422C-B6A4-53093B50322F}">
      <dgm:prSet/>
      <dgm:spPr/>
      <dgm:t>
        <a:bodyPr/>
        <a:lstStyle/>
        <a:p>
          <a:endParaRPr lang="fr-FR"/>
        </a:p>
      </dgm:t>
    </dgm:pt>
    <dgm:pt modelId="{F75DDCEC-3CF1-4547-83B2-FE2B077E6503}">
      <dgm:prSet phldrT="[Texte]"/>
      <dgm:spPr/>
      <dgm:t>
        <a:bodyPr/>
        <a:lstStyle/>
        <a:p>
          <a:r>
            <a:rPr lang="fr-FR" dirty="0" smtClean="0"/>
            <a:t>Les pensions reçues (retraite, rente, pension alimentaire…)</a:t>
          </a:r>
          <a:endParaRPr lang="fr-FR" dirty="0"/>
        </a:p>
      </dgm:t>
    </dgm:pt>
    <dgm:pt modelId="{6604ED96-0C89-4288-A8BB-20A68DD30FA1}" type="parTrans" cxnId="{17C9B1A6-7CDC-47E3-9FCD-DCB9E9DF1BBA}">
      <dgm:prSet/>
      <dgm:spPr/>
      <dgm:t>
        <a:bodyPr/>
        <a:lstStyle/>
        <a:p>
          <a:endParaRPr lang="fr-FR"/>
        </a:p>
      </dgm:t>
    </dgm:pt>
    <dgm:pt modelId="{0BD5273A-A995-4441-97AA-BEDFB7E4DF7F}" type="sibTrans" cxnId="{17C9B1A6-7CDC-47E3-9FCD-DCB9E9DF1BBA}">
      <dgm:prSet/>
      <dgm:spPr/>
      <dgm:t>
        <a:bodyPr/>
        <a:lstStyle/>
        <a:p>
          <a:endParaRPr lang="fr-FR"/>
        </a:p>
      </dgm:t>
    </dgm:pt>
    <dgm:pt modelId="{CA883DF9-50E0-410A-8305-D82FF2AE48A6}">
      <dgm:prSet phldrT="[Texte]"/>
      <dgm:spPr/>
      <dgm:t>
        <a:bodyPr/>
        <a:lstStyle/>
        <a:p>
          <a:r>
            <a:rPr lang="fr-FR" dirty="0" smtClean="0"/>
            <a:t>Les allocations (familiales, chômage…)</a:t>
          </a:r>
        </a:p>
      </dgm:t>
    </dgm:pt>
    <dgm:pt modelId="{4A6784DE-40FF-4685-B2B8-E64FA8B1927C}" type="parTrans" cxnId="{2D119A38-5043-4048-BC16-5CAECBBC14ED}">
      <dgm:prSet/>
      <dgm:spPr/>
      <dgm:t>
        <a:bodyPr/>
        <a:lstStyle/>
        <a:p>
          <a:endParaRPr lang="fr-FR"/>
        </a:p>
      </dgm:t>
    </dgm:pt>
    <dgm:pt modelId="{4F5BEF93-F5C5-4AED-B6DE-F5C30CB315EA}" type="sibTrans" cxnId="{2D119A38-5043-4048-BC16-5CAECBBC14ED}">
      <dgm:prSet/>
      <dgm:spPr/>
      <dgm:t>
        <a:bodyPr/>
        <a:lstStyle/>
        <a:p>
          <a:endParaRPr lang="fr-FR"/>
        </a:p>
      </dgm:t>
    </dgm:pt>
    <dgm:pt modelId="{8D19141A-7AD2-40CD-8683-D31B2792EB4F}">
      <dgm:prSet phldrT="[Texte]"/>
      <dgm:spPr/>
      <dgm:t>
        <a:bodyPr/>
        <a:lstStyle/>
        <a:p>
          <a:r>
            <a:rPr lang="fr-FR" dirty="0" smtClean="0"/>
            <a:t>Les bourses de l’enseignement supérieur</a:t>
          </a:r>
        </a:p>
      </dgm:t>
    </dgm:pt>
    <dgm:pt modelId="{D6C9015C-2179-4047-BC66-44D2E628BDB8}" type="parTrans" cxnId="{836FD198-F995-44A9-8D7B-D67DAFAB250F}">
      <dgm:prSet/>
      <dgm:spPr/>
      <dgm:t>
        <a:bodyPr/>
        <a:lstStyle/>
        <a:p>
          <a:endParaRPr lang="fr-FR"/>
        </a:p>
      </dgm:t>
    </dgm:pt>
    <dgm:pt modelId="{7E353FBC-6CA2-46DD-9466-E957057E1A4A}" type="sibTrans" cxnId="{836FD198-F995-44A9-8D7B-D67DAFAB250F}">
      <dgm:prSet/>
      <dgm:spPr/>
      <dgm:t>
        <a:bodyPr/>
        <a:lstStyle/>
        <a:p>
          <a:endParaRPr lang="fr-FR"/>
        </a:p>
      </dgm:t>
    </dgm:pt>
    <dgm:pt modelId="{E7575999-5EF2-4FD2-9511-25B566815D0F}">
      <dgm:prSet phldrT="[Texte]"/>
      <dgm:spPr/>
      <dgm:t>
        <a:bodyPr/>
        <a:lstStyle/>
        <a:p>
          <a:r>
            <a:rPr lang="fr-FR" dirty="0" smtClean="0"/>
            <a:t>Les autres ressources (revenus de bien mobiliers, locations de biens immobiliers…)</a:t>
          </a:r>
        </a:p>
      </dgm:t>
    </dgm:pt>
    <dgm:pt modelId="{AFE94446-55B8-4B15-8746-F0BE29F2AC43}" type="parTrans" cxnId="{57338C58-7A92-4E47-BED4-20C82303E1C8}">
      <dgm:prSet/>
      <dgm:spPr/>
      <dgm:t>
        <a:bodyPr/>
        <a:lstStyle/>
        <a:p>
          <a:endParaRPr lang="fr-FR"/>
        </a:p>
      </dgm:t>
    </dgm:pt>
    <dgm:pt modelId="{CF7E8989-8DD7-4670-A032-144B196F4015}" type="sibTrans" cxnId="{57338C58-7A92-4E47-BED4-20C82303E1C8}">
      <dgm:prSet/>
      <dgm:spPr/>
      <dgm:t>
        <a:bodyPr/>
        <a:lstStyle/>
        <a:p>
          <a:endParaRPr lang="fr-FR"/>
        </a:p>
      </dgm:t>
    </dgm:pt>
    <dgm:pt modelId="{890421E2-0B81-4686-BEEA-1A3B2F0BB526}">
      <dgm:prSet phldrT="[Texte]"/>
      <dgm:spPr/>
      <dgm:t>
        <a:bodyPr/>
        <a:lstStyle/>
        <a:p>
          <a:r>
            <a:rPr lang="fr-FR" dirty="0" smtClean="0"/>
            <a:t>Le bénéfice d’un logement gratuit</a:t>
          </a:r>
        </a:p>
      </dgm:t>
    </dgm:pt>
    <dgm:pt modelId="{FAC43CEC-5AF5-4E7E-B3A2-1F16B9DBA41B}" type="parTrans" cxnId="{D3B803E9-3545-43A8-876F-315FE9A3DE1F}">
      <dgm:prSet/>
      <dgm:spPr/>
      <dgm:t>
        <a:bodyPr/>
        <a:lstStyle/>
        <a:p>
          <a:endParaRPr lang="fr-FR"/>
        </a:p>
      </dgm:t>
    </dgm:pt>
    <dgm:pt modelId="{D2A3810B-7B4C-4AE4-B886-F6643561AD59}" type="sibTrans" cxnId="{D3B803E9-3545-43A8-876F-315FE9A3DE1F}">
      <dgm:prSet/>
      <dgm:spPr/>
      <dgm:t>
        <a:bodyPr/>
        <a:lstStyle/>
        <a:p>
          <a:endParaRPr lang="fr-FR"/>
        </a:p>
      </dgm:t>
    </dgm:pt>
    <dgm:pt modelId="{C92585FF-9D70-453F-AE2C-C14AA1D53FAA}" type="pres">
      <dgm:prSet presAssocID="{C0C68D3A-5678-4E00-A9AE-BC0E35045F16}" presName="Name0" presStyleCnt="0">
        <dgm:presLayoutVars>
          <dgm:chMax val="7"/>
          <dgm:chPref val="7"/>
          <dgm:dir/>
        </dgm:presLayoutVars>
      </dgm:prSet>
      <dgm:spPr/>
      <dgm:t>
        <a:bodyPr/>
        <a:lstStyle/>
        <a:p>
          <a:endParaRPr lang="fr-FR"/>
        </a:p>
      </dgm:t>
    </dgm:pt>
    <dgm:pt modelId="{2AAFC0A4-6672-4875-8A39-0CC2FEFD9946}" type="pres">
      <dgm:prSet presAssocID="{C0C68D3A-5678-4E00-A9AE-BC0E35045F16}" presName="Name1" presStyleCnt="0"/>
      <dgm:spPr/>
    </dgm:pt>
    <dgm:pt modelId="{A7BD1C03-8CB6-4B5A-B720-EA9703F4F828}" type="pres">
      <dgm:prSet presAssocID="{C0C68D3A-5678-4E00-A9AE-BC0E35045F16}" presName="cycle" presStyleCnt="0"/>
      <dgm:spPr/>
    </dgm:pt>
    <dgm:pt modelId="{9A2E88C0-875E-4FA5-9532-82C6B07C3B66}" type="pres">
      <dgm:prSet presAssocID="{C0C68D3A-5678-4E00-A9AE-BC0E35045F16}" presName="srcNode" presStyleLbl="node1" presStyleIdx="0" presStyleCnt="6"/>
      <dgm:spPr/>
    </dgm:pt>
    <dgm:pt modelId="{CB05FD82-661B-4C22-AA44-C1CED8477C53}" type="pres">
      <dgm:prSet presAssocID="{C0C68D3A-5678-4E00-A9AE-BC0E35045F16}" presName="conn" presStyleLbl="parChTrans1D2" presStyleIdx="0" presStyleCnt="1"/>
      <dgm:spPr/>
      <dgm:t>
        <a:bodyPr/>
        <a:lstStyle/>
        <a:p>
          <a:endParaRPr lang="fr-FR"/>
        </a:p>
      </dgm:t>
    </dgm:pt>
    <dgm:pt modelId="{03A432C0-262B-4DF2-9BEC-C012EA9DBD75}" type="pres">
      <dgm:prSet presAssocID="{C0C68D3A-5678-4E00-A9AE-BC0E35045F16}" presName="extraNode" presStyleLbl="node1" presStyleIdx="0" presStyleCnt="6"/>
      <dgm:spPr/>
    </dgm:pt>
    <dgm:pt modelId="{D2E8D49A-5304-4FDD-AE35-E9EC4DE1DE2D}" type="pres">
      <dgm:prSet presAssocID="{C0C68D3A-5678-4E00-A9AE-BC0E35045F16}" presName="dstNode" presStyleLbl="node1" presStyleIdx="0" presStyleCnt="6"/>
      <dgm:spPr/>
    </dgm:pt>
    <dgm:pt modelId="{CC56D0A3-255C-47F6-AC97-88500EDBD991}" type="pres">
      <dgm:prSet presAssocID="{68CE39AE-4CA2-4BE7-A1C5-1E71F11E3896}" presName="text_1" presStyleLbl="node1" presStyleIdx="0" presStyleCnt="6">
        <dgm:presLayoutVars>
          <dgm:bulletEnabled val="1"/>
        </dgm:presLayoutVars>
      </dgm:prSet>
      <dgm:spPr/>
      <dgm:t>
        <a:bodyPr/>
        <a:lstStyle/>
        <a:p>
          <a:endParaRPr lang="fr-FR"/>
        </a:p>
      </dgm:t>
    </dgm:pt>
    <dgm:pt modelId="{E76A1C30-16AC-4419-975F-6059EEDACD2B}" type="pres">
      <dgm:prSet presAssocID="{68CE39AE-4CA2-4BE7-A1C5-1E71F11E3896}" presName="accent_1" presStyleCnt="0"/>
      <dgm:spPr/>
    </dgm:pt>
    <dgm:pt modelId="{6DC74311-A633-454D-A089-C3BD327E55BD}" type="pres">
      <dgm:prSet presAssocID="{68CE39AE-4CA2-4BE7-A1C5-1E71F11E3896}" presName="accentRepeatNode" presStyleLbl="solidFgAcc1" presStyleIdx="0" presStyleCnt="6"/>
      <dgm:spPr/>
    </dgm:pt>
    <dgm:pt modelId="{0A5DEBA1-B4B2-468F-B90F-B4B80ECE54A6}" type="pres">
      <dgm:prSet presAssocID="{F75DDCEC-3CF1-4547-83B2-FE2B077E6503}" presName="text_2" presStyleLbl="node1" presStyleIdx="1" presStyleCnt="6">
        <dgm:presLayoutVars>
          <dgm:bulletEnabled val="1"/>
        </dgm:presLayoutVars>
      </dgm:prSet>
      <dgm:spPr/>
      <dgm:t>
        <a:bodyPr/>
        <a:lstStyle/>
        <a:p>
          <a:endParaRPr lang="fr-FR"/>
        </a:p>
      </dgm:t>
    </dgm:pt>
    <dgm:pt modelId="{16A36AE9-A2B3-4288-BFD2-0B584931D7BF}" type="pres">
      <dgm:prSet presAssocID="{F75DDCEC-3CF1-4547-83B2-FE2B077E6503}" presName="accent_2" presStyleCnt="0"/>
      <dgm:spPr/>
    </dgm:pt>
    <dgm:pt modelId="{CB5DA199-6936-4306-BC45-BAAD496FE29B}" type="pres">
      <dgm:prSet presAssocID="{F75DDCEC-3CF1-4547-83B2-FE2B077E6503}" presName="accentRepeatNode" presStyleLbl="solidFgAcc1" presStyleIdx="1" presStyleCnt="6"/>
      <dgm:spPr/>
    </dgm:pt>
    <dgm:pt modelId="{B8CF57CF-C6D4-41BD-9538-DDD9A1CAC916}" type="pres">
      <dgm:prSet presAssocID="{CA883DF9-50E0-410A-8305-D82FF2AE48A6}" presName="text_3" presStyleLbl="node1" presStyleIdx="2" presStyleCnt="6">
        <dgm:presLayoutVars>
          <dgm:bulletEnabled val="1"/>
        </dgm:presLayoutVars>
      </dgm:prSet>
      <dgm:spPr/>
      <dgm:t>
        <a:bodyPr/>
        <a:lstStyle/>
        <a:p>
          <a:endParaRPr lang="fr-FR"/>
        </a:p>
      </dgm:t>
    </dgm:pt>
    <dgm:pt modelId="{9348A830-D666-497D-9E23-8548E1F7DCCE}" type="pres">
      <dgm:prSet presAssocID="{CA883DF9-50E0-410A-8305-D82FF2AE48A6}" presName="accent_3" presStyleCnt="0"/>
      <dgm:spPr/>
    </dgm:pt>
    <dgm:pt modelId="{1580E26E-794E-4742-AECC-B4CF59A24A3C}" type="pres">
      <dgm:prSet presAssocID="{CA883DF9-50E0-410A-8305-D82FF2AE48A6}" presName="accentRepeatNode" presStyleLbl="solidFgAcc1" presStyleIdx="2" presStyleCnt="6"/>
      <dgm:spPr/>
    </dgm:pt>
    <dgm:pt modelId="{456D8574-8E27-4AB3-816C-1A9F4457A28B}" type="pres">
      <dgm:prSet presAssocID="{8D19141A-7AD2-40CD-8683-D31B2792EB4F}" presName="text_4" presStyleLbl="node1" presStyleIdx="3" presStyleCnt="6">
        <dgm:presLayoutVars>
          <dgm:bulletEnabled val="1"/>
        </dgm:presLayoutVars>
      </dgm:prSet>
      <dgm:spPr/>
      <dgm:t>
        <a:bodyPr/>
        <a:lstStyle/>
        <a:p>
          <a:endParaRPr lang="fr-FR"/>
        </a:p>
      </dgm:t>
    </dgm:pt>
    <dgm:pt modelId="{8F313430-18BE-4CA2-B392-5EF6D7CE40D1}" type="pres">
      <dgm:prSet presAssocID="{8D19141A-7AD2-40CD-8683-D31B2792EB4F}" presName="accent_4" presStyleCnt="0"/>
      <dgm:spPr/>
    </dgm:pt>
    <dgm:pt modelId="{F1875E4F-53E9-4ABF-AE4F-B67587256FA5}" type="pres">
      <dgm:prSet presAssocID="{8D19141A-7AD2-40CD-8683-D31B2792EB4F}" presName="accentRepeatNode" presStyleLbl="solidFgAcc1" presStyleIdx="3" presStyleCnt="6"/>
      <dgm:spPr/>
    </dgm:pt>
    <dgm:pt modelId="{FC340728-FBCE-4C0B-813A-F304DE10C33D}" type="pres">
      <dgm:prSet presAssocID="{E7575999-5EF2-4FD2-9511-25B566815D0F}" presName="text_5" presStyleLbl="node1" presStyleIdx="4" presStyleCnt="6">
        <dgm:presLayoutVars>
          <dgm:bulletEnabled val="1"/>
        </dgm:presLayoutVars>
      </dgm:prSet>
      <dgm:spPr/>
      <dgm:t>
        <a:bodyPr/>
        <a:lstStyle/>
        <a:p>
          <a:endParaRPr lang="fr-FR"/>
        </a:p>
      </dgm:t>
    </dgm:pt>
    <dgm:pt modelId="{84C37E5C-706D-4126-9A5C-C59EAEF39916}" type="pres">
      <dgm:prSet presAssocID="{E7575999-5EF2-4FD2-9511-25B566815D0F}" presName="accent_5" presStyleCnt="0"/>
      <dgm:spPr/>
    </dgm:pt>
    <dgm:pt modelId="{CF457BD8-845C-46D6-B415-177A568FE6A9}" type="pres">
      <dgm:prSet presAssocID="{E7575999-5EF2-4FD2-9511-25B566815D0F}" presName="accentRepeatNode" presStyleLbl="solidFgAcc1" presStyleIdx="4" presStyleCnt="6"/>
      <dgm:spPr/>
    </dgm:pt>
    <dgm:pt modelId="{CFF91970-BAE4-4BD6-BB37-EA54CB3ED14B}" type="pres">
      <dgm:prSet presAssocID="{890421E2-0B81-4686-BEEA-1A3B2F0BB526}" presName="text_6" presStyleLbl="node1" presStyleIdx="5" presStyleCnt="6">
        <dgm:presLayoutVars>
          <dgm:bulletEnabled val="1"/>
        </dgm:presLayoutVars>
      </dgm:prSet>
      <dgm:spPr/>
      <dgm:t>
        <a:bodyPr/>
        <a:lstStyle/>
        <a:p>
          <a:endParaRPr lang="fr-FR"/>
        </a:p>
      </dgm:t>
    </dgm:pt>
    <dgm:pt modelId="{1C422FE7-783B-4F32-9260-8CD963132BBB}" type="pres">
      <dgm:prSet presAssocID="{890421E2-0B81-4686-BEEA-1A3B2F0BB526}" presName="accent_6" presStyleCnt="0"/>
      <dgm:spPr/>
    </dgm:pt>
    <dgm:pt modelId="{B79D5984-891E-49D4-A2FC-029CE3C6EF45}" type="pres">
      <dgm:prSet presAssocID="{890421E2-0B81-4686-BEEA-1A3B2F0BB526}" presName="accentRepeatNode" presStyleLbl="solidFgAcc1" presStyleIdx="5" presStyleCnt="6"/>
      <dgm:spPr/>
    </dgm:pt>
  </dgm:ptLst>
  <dgm:cxnLst>
    <dgm:cxn modelId="{17C9B1A6-7CDC-47E3-9FCD-DCB9E9DF1BBA}" srcId="{C0C68D3A-5678-4E00-A9AE-BC0E35045F16}" destId="{F75DDCEC-3CF1-4547-83B2-FE2B077E6503}" srcOrd="1" destOrd="0" parTransId="{6604ED96-0C89-4288-A8BB-20A68DD30FA1}" sibTransId="{0BD5273A-A995-4441-97AA-BEDFB7E4DF7F}"/>
    <dgm:cxn modelId="{57338C58-7A92-4E47-BED4-20C82303E1C8}" srcId="{C0C68D3A-5678-4E00-A9AE-BC0E35045F16}" destId="{E7575999-5EF2-4FD2-9511-25B566815D0F}" srcOrd="4" destOrd="0" parTransId="{AFE94446-55B8-4B15-8746-F0BE29F2AC43}" sibTransId="{CF7E8989-8DD7-4670-A032-144B196F4015}"/>
    <dgm:cxn modelId="{A3C13E91-B994-4338-9923-A5DE70084D0E}" type="presOf" srcId="{F75DDCEC-3CF1-4547-83B2-FE2B077E6503}" destId="{0A5DEBA1-B4B2-468F-B90F-B4B80ECE54A6}" srcOrd="0" destOrd="0" presId="urn:microsoft.com/office/officeart/2008/layout/VerticalCurvedList"/>
    <dgm:cxn modelId="{C1B532C2-FAFC-450C-8C6A-513D9DF9C341}" type="presOf" srcId="{890421E2-0B81-4686-BEEA-1A3B2F0BB526}" destId="{CFF91970-BAE4-4BD6-BB37-EA54CB3ED14B}" srcOrd="0" destOrd="0" presId="urn:microsoft.com/office/officeart/2008/layout/VerticalCurvedList"/>
    <dgm:cxn modelId="{D3B803E9-3545-43A8-876F-315FE9A3DE1F}" srcId="{C0C68D3A-5678-4E00-A9AE-BC0E35045F16}" destId="{890421E2-0B81-4686-BEEA-1A3B2F0BB526}" srcOrd="5" destOrd="0" parTransId="{FAC43CEC-5AF5-4E7E-B3A2-1F16B9DBA41B}" sibTransId="{D2A3810B-7B4C-4AE4-B886-F6643561AD59}"/>
    <dgm:cxn modelId="{8203E5CE-BB6D-47E3-94AE-21E73CACC6A9}" type="presOf" srcId="{68CE39AE-4CA2-4BE7-A1C5-1E71F11E3896}" destId="{CC56D0A3-255C-47F6-AC97-88500EDBD991}" srcOrd="0" destOrd="0" presId="urn:microsoft.com/office/officeart/2008/layout/VerticalCurvedList"/>
    <dgm:cxn modelId="{E5CFF1D0-DDEF-49D3-9B58-F354425EBDC1}" type="presOf" srcId="{C0C68D3A-5678-4E00-A9AE-BC0E35045F16}" destId="{C92585FF-9D70-453F-AE2C-C14AA1D53FAA}" srcOrd="0" destOrd="0" presId="urn:microsoft.com/office/officeart/2008/layout/VerticalCurvedList"/>
    <dgm:cxn modelId="{A33ADC13-D951-422C-B6A4-53093B50322F}" srcId="{C0C68D3A-5678-4E00-A9AE-BC0E35045F16}" destId="{68CE39AE-4CA2-4BE7-A1C5-1E71F11E3896}" srcOrd="0" destOrd="0" parTransId="{460FAF48-46FA-4E79-8F97-0E52F436CFF3}" sibTransId="{6BB7E65A-A16B-4EFA-AF68-E5D68EFC1B81}"/>
    <dgm:cxn modelId="{7C476366-7870-4BC8-A9A6-F5642339A4AD}" type="presOf" srcId="{8D19141A-7AD2-40CD-8683-D31B2792EB4F}" destId="{456D8574-8E27-4AB3-816C-1A9F4457A28B}" srcOrd="0" destOrd="0" presId="urn:microsoft.com/office/officeart/2008/layout/VerticalCurvedList"/>
    <dgm:cxn modelId="{2D119A38-5043-4048-BC16-5CAECBBC14ED}" srcId="{C0C68D3A-5678-4E00-A9AE-BC0E35045F16}" destId="{CA883DF9-50E0-410A-8305-D82FF2AE48A6}" srcOrd="2" destOrd="0" parTransId="{4A6784DE-40FF-4685-B2B8-E64FA8B1927C}" sibTransId="{4F5BEF93-F5C5-4AED-B6DE-F5C30CB315EA}"/>
    <dgm:cxn modelId="{551F1FCD-C45D-4E9A-AC38-36140CD833F0}" type="presOf" srcId="{CA883DF9-50E0-410A-8305-D82FF2AE48A6}" destId="{B8CF57CF-C6D4-41BD-9538-DDD9A1CAC916}" srcOrd="0" destOrd="0" presId="urn:microsoft.com/office/officeart/2008/layout/VerticalCurvedList"/>
    <dgm:cxn modelId="{9D8DB284-FEBD-425D-B153-974E87146B4E}" type="presOf" srcId="{E7575999-5EF2-4FD2-9511-25B566815D0F}" destId="{FC340728-FBCE-4C0B-813A-F304DE10C33D}" srcOrd="0" destOrd="0" presId="urn:microsoft.com/office/officeart/2008/layout/VerticalCurvedList"/>
    <dgm:cxn modelId="{120956E3-E20E-45AE-A3DB-1B18494BD430}" type="presOf" srcId="{6BB7E65A-A16B-4EFA-AF68-E5D68EFC1B81}" destId="{CB05FD82-661B-4C22-AA44-C1CED8477C53}" srcOrd="0" destOrd="0" presId="urn:microsoft.com/office/officeart/2008/layout/VerticalCurvedList"/>
    <dgm:cxn modelId="{836FD198-F995-44A9-8D7B-D67DAFAB250F}" srcId="{C0C68D3A-5678-4E00-A9AE-BC0E35045F16}" destId="{8D19141A-7AD2-40CD-8683-D31B2792EB4F}" srcOrd="3" destOrd="0" parTransId="{D6C9015C-2179-4047-BC66-44D2E628BDB8}" sibTransId="{7E353FBC-6CA2-46DD-9466-E957057E1A4A}"/>
    <dgm:cxn modelId="{C39E6B73-17D5-4101-BCA5-D28959EA8329}" type="presParOf" srcId="{C92585FF-9D70-453F-AE2C-C14AA1D53FAA}" destId="{2AAFC0A4-6672-4875-8A39-0CC2FEFD9946}" srcOrd="0" destOrd="0" presId="urn:microsoft.com/office/officeart/2008/layout/VerticalCurvedList"/>
    <dgm:cxn modelId="{4DEF417F-1808-4404-B02E-7062129710A5}" type="presParOf" srcId="{2AAFC0A4-6672-4875-8A39-0CC2FEFD9946}" destId="{A7BD1C03-8CB6-4B5A-B720-EA9703F4F828}" srcOrd="0" destOrd="0" presId="urn:microsoft.com/office/officeart/2008/layout/VerticalCurvedList"/>
    <dgm:cxn modelId="{B6DF54DB-9402-4227-B7C0-101412128935}" type="presParOf" srcId="{A7BD1C03-8CB6-4B5A-B720-EA9703F4F828}" destId="{9A2E88C0-875E-4FA5-9532-82C6B07C3B66}" srcOrd="0" destOrd="0" presId="urn:microsoft.com/office/officeart/2008/layout/VerticalCurvedList"/>
    <dgm:cxn modelId="{5FA0D486-5193-4623-8404-AB07D8715EFD}" type="presParOf" srcId="{A7BD1C03-8CB6-4B5A-B720-EA9703F4F828}" destId="{CB05FD82-661B-4C22-AA44-C1CED8477C53}" srcOrd="1" destOrd="0" presId="urn:microsoft.com/office/officeart/2008/layout/VerticalCurvedList"/>
    <dgm:cxn modelId="{36FF1E14-88FF-447E-9DA3-CA44B09272D8}" type="presParOf" srcId="{A7BD1C03-8CB6-4B5A-B720-EA9703F4F828}" destId="{03A432C0-262B-4DF2-9BEC-C012EA9DBD75}" srcOrd="2" destOrd="0" presId="urn:microsoft.com/office/officeart/2008/layout/VerticalCurvedList"/>
    <dgm:cxn modelId="{ED944530-C66E-4997-8B5F-E481579DEAA0}" type="presParOf" srcId="{A7BD1C03-8CB6-4B5A-B720-EA9703F4F828}" destId="{D2E8D49A-5304-4FDD-AE35-E9EC4DE1DE2D}" srcOrd="3" destOrd="0" presId="urn:microsoft.com/office/officeart/2008/layout/VerticalCurvedList"/>
    <dgm:cxn modelId="{AC3B4620-F44D-46D9-8E05-57B272623A3C}" type="presParOf" srcId="{2AAFC0A4-6672-4875-8A39-0CC2FEFD9946}" destId="{CC56D0A3-255C-47F6-AC97-88500EDBD991}" srcOrd="1" destOrd="0" presId="urn:microsoft.com/office/officeart/2008/layout/VerticalCurvedList"/>
    <dgm:cxn modelId="{4A3AE8D9-E984-4F6F-8AA5-DED46821FB1F}" type="presParOf" srcId="{2AAFC0A4-6672-4875-8A39-0CC2FEFD9946}" destId="{E76A1C30-16AC-4419-975F-6059EEDACD2B}" srcOrd="2" destOrd="0" presId="urn:microsoft.com/office/officeart/2008/layout/VerticalCurvedList"/>
    <dgm:cxn modelId="{CC2D9405-2587-43FE-8E9B-CEC8C1E86BEF}" type="presParOf" srcId="{E76A1C30-16AC-4419-975F-6059EEDACD2B}" destId="{6DC74311-A633-454D-A089-C3BD327E55BD}" srcOrd="0" destOrd="0" presId="urn:microsoft.com/office/officeart/2008/layout/VerticalCurvedList"/>
    <dgm:cxn modelId="{6DE961F2-E170-416B-A5BA-8BFB3FB4289C}" type="presParOf" srcId="{2AAFC0A4-6672-4875-8A39-0CC2FEFD9946}" destId="{0A5DEBA1-B4B2-468F-B90F-B4B80ECE54A6}" srcOrd="3" destOrd="0" presId="urn:microsoft.com/office/officeart/2008/layout/VerticalCurvedList"/>
    <dgm:cxn modelId="{E4C51C17-BBE0-4175-8728-7D53E3398091}" type="presParOf" srcId="{2AAFC0A4-6672-4875-8A39-0CC2FEFD9946}" destId="{16A36AE9-A2B3-4288-BFD2-0B584931D7BF}" srcOrd="4" destOrd="0" presId="urn:microsoft.com/office/officeart/2008/layout/VerticalCurvedList"/>
    <dgm:cxn modelId="{8F641AF7-7F72-4716-B9CB-023742E6C5CD}" type="presParOf" srcId="{16A36AE9-A2B3-4288-BFD2-0B584931D7BF}" destId="{CB5DA199-6936-4306-BC45-BAAD496FE29B}" srcOrd="0" destOrd="0" presId="urn:microsoft.com/office/officeart/2008/layout/VerticalCurvedList"/>
    <dgm:cxn modelId="{B545B245-9877-488B-8BF2-5AAC82E2902B}" type="presParOf" srcId="{2AAFC0A4-6672-4875-8A39-0CC2FEFD9946}" destId="{B8CF57CF-C6D4-41BD-9538-DDD9A1CAC916}" srcOrd="5" destOrd="0" presId="urn:microsoft.com/office/officeart/2008/layout/VerticalCurvedList"/>
    <dgm:cxn modelId="{626DF6B6-EB7B-49B5-A54D-0742FD162A92}" type="presParOf" srcId="{2AAFC0A4-6672-4875-8A39-0CC2FEFD9946}" destId="{9348A830-D666-497D-9E23-8548E1F7DCCE}" srcOrd="6" destOrd="0" presId="urn:microsoft.com/office/officeart/2008/layout/VerticalCurvedList"/>
    <dgm:cxn modelId="{74FE15C2-0147-4355-BF6F-68538C353439}" type="presParOf" srcId="{9348A830-D666-497D-9E23-8548E1F7DCCE}" destId="{1580E26E-794E-4742-AECC-B4CF59A24A3C}" srcOrd="0" destOrd="0" presId="urn:microsoft.com/office/officeart/2008/layout/VerticalCurvedList"/>
    <dgm:cxn modelId="{41A202D0-DDF2-471C-9C90-43F76A568367}" type="presParOf" srcId="{2AAFC0A4-6672-4875-8A39-0CC2FEFD9946}" destId="{456D8574-8E27-4AB3-816C-1A9F4457A28B}" srcOrd="7" destOrd="0" presId="urn:microsoft.com/office/officeart/2008/layout/VerticalCurvedList"/>
    <dgm:cxn modelId="{5255F0F2-84A9-4B2F-84B0-69C8AFDEA354}" type="presParOf" srcId="{2AAFC0A4-6672-4875-8A39-0CC2FEFD9946}" destId="{8F313430-18BE-4CA2-B392-5EF6D7CE40D1}" srcOrd="8" destOrd="0" presId="urn:microsoft.com/office/officeart/2008/layout/VerticalCurvedList"/>
    <dgm:cxn modelId="{95097824-EAA5-41FF-8610-BABF1718D2C7}" type="presParOf" srcId="{8F313430-18BE-4CA2-B392-5EF6D7CE40D1}" destId="{F1875E4F-53E9-4ABF-AE4F-B67587256FA5}" srcOrd="0" destOrd="0" presId="urn:microsoft.com/office/officeart/2008/layout/VerticalCurvedList"/>
    <dgm:cxn modelId="{C8AC1A50-9780-4568-83FE-E32218E883D7}" type="presParOf" srcId="{2AAFC0A4-6672-4875-8A39-0CC2FEFD9946}" destId="{FC340728-FBCE-4C0B-813A-F304DE10C33D}" srcOrd="9" destOrd="0" presId="urn:microsoft.com/office/officeart/2008/layout/VerticalCurvedList"/>
    <dgm:cxn modelId="{BEA5B8F0-E4CD-40CB-AC0E-D0E994CB84EF}" type="presParOf" srcId="{2AAFC0A4-6672-4875-8A39-0CC2FEFD9946}" destId="{84C37E5C-706D-4126-9A5C-C59EAEF39916}" srcOrd="10" destOrd="0" presId="urn:microsoft.com/office/officeart/2008/layout/VerticalCurvedList"/>
    <dgm:cxn modelId="{3897EE9E-CAAB-4953-9246-8AEE653DC926}" type="presParOf" srcId="{84C37E5C-706D-4126-9A5C-C59EAEF39916}" destId="{CF457BD8-845C-46D6-B415-177A568FE6A9}" srcOrd="0" destOrd="0" presId="urn:microsoft.com/office/officeart/2008/layout/VerticalCurvedList"/>
    <dgm:cxn modelId="{C1144410-6758-45EB-BF6B-D196909CE32A}" type="presParOf" srcId="{2AAFC0A4-6672-4875-8A39-0CC2FEFD9946}" destId="{CFF91970-BAE4-4BD6-BB37-EA54CB3ED14B}" srcOrd="11" destOrd="0" presId="urn:microsoft.com/office/officeart/2008/layout/VerticalCurvedList"/>
    <dgm:cxn modelId="{A38C4D9A-4249-4DDE-9131-134F133A92D2}" type="presParOf" srcId="{2AAFC0A4-6672-4875-8A39-0CC2FEFD9946}" destId="{1C422FE7-783B-4F32-9260-8CD963132BBB}" srcOrd="12" destOrd="0" presId="urn:microsoft.com/office/officeart/2008/layout/VerticalCurvedList"/>
    <dgm:cxn modelId="{7EE257B3-ABC8-4746-9428-2E006BB83B71}" type="presParOf" srcId="{1C422FE7-783B-4F32-9260-8CD963132BBB}" destId="{B79D5984-891E-49D4-A2FC-029CE3C6EF4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6B00CC-AAA2-4C1E-9D6F-316937848D2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FEEE85AB-F5BD-49CC-8694-1E93A8392359}">
      <dgm:prSet phldrT="[Texte]"/>
      <dgm:spPr/>
      <dgm:t>
        <a:bodyPr/>
        <a:lstStyle/>
        <a:p>
          <a:r>
            <a:rPr lang="fr-FR" dirty="0" smtClean="0"/>
            <a:t>Changement familial (naissance, décès, état civil…)</a:t>
          </a:r>
          <a:endParaRPr lang="fr-FR" dirty="0"/>
        </a:p>
      </dgm:t>
    </dgm:pt>
    <dgm:pt modelId="{450EE057-E347-472E-BBCD-8D90C1B2E690}" type="parTrans" cxnId="{5CE46686-F6AB-4FA3-BC28-B6156A6A143C}">
      <dgm:prSet/>
      <dgm:spPr/>
      <dgm:t>
        <a:bodyPr/>
        <a:lstStyle/>
        <a:p>
          <a:endParaRPr lang="fr-FR"/>
        </a:p>
      </dgm:t>
    </dgm:pt>
    <dgm:pt modelId="{6B4E14BE-DB6F-4250-BB89-74A19AE8E92D}" type="sibTrans" cxnId="{5CE46686-F6AB-4FA3-BC28-B6156A6A143C}">
      <dgm:prSet/>
      <dgm:spPr/>
      <dgm:t>
        <a:bodyPr/>
        <a:lstStyle/>
        <a:p>
          <a:endParaRPr lang="fr-FR"/>
        </a:p>
      </dgm:t>
    </dgm:pt>
    <dgm:pt modelId="{63B3C8B2-B007-48D0-A190-22C05951DEDD}">
      <dgm:prSet phldrT="[Texte]"/>
      <dgm:spPr/>
      <dgm:t>
        <a:bodyPr/>
        <a:lstStyle/>
        <a:p>
          <a:r>
            <a:rPr lang="fr-FR" dirty="0" smtClean="0"/>
            <a:t>Perte ou vol de la carte</a:t>
          </a:r>
          <a:endParaRPr lang="fr-FR" dirty="0"/>
        </a:p>
      </dgm:t>
    </dgm:pt>
    <dgm:pt modelId="{95AB58C9-AF45-459A-B5CE-FA5E38F11816}" type="parTrans" cxnId="{D269CF25-2FBE-44A1-AE51-FC891330180B}">
      <dgm:prSet/>
      <dgm:spPr/>
      <dgm:t>
        <a:bodyPr/>
        <a:lstStyle/>
        <a:p>
          <a:endParaRPr lang="fr-FR"/>
        </a:p>
      </dgm:t>
    </dgm:pt>
    <dgm:pt modelId="{B84D51B7-764D-4A26-8EA1-051362C4AB0B}" type="sibTrans" cxnId="{D269CF25-2FBE-44A1-AE51-FC891330180B}">
      <dgm:prSet/>
      <dgm:spPr/>
      <dgm:t>
        <a:bodyPr/>
        <a:lstStyle/>
        <a:p>
          <a:endParaRPr lang="fr-FR"/>
        </a:p>
      </dgm:t>
    </dgm:pt>
    <dgm:pt modelId="{9885D07A-B366-4636-B786-981662768238}">
      <dgm:prSet phldrT="[Texte]"/>
      <dgm:spPr/>
      <dgm:t>
        <a:bodyPr/>
        <a:lstStyle/>
        <a:p>
          <a:r>
            <a:rPr lang="fr-FR" dirty="0" smtClean="0"/>
            <a:t>Conservation de la carte AME, si </a:t>
          </a:r>
          <a:endParaRPr lang="fr-FR" dirty="0"/>
        </a:p>
      </dgm:t>
    </dgm:pt>
    <dgm:pt modelId="{DBB816D0-DDB6-458C-922C-D8B24FA16246}" type="parTrans" cxnId="{233A6D4B-3FF3-49E5-AF39-F7FB523E9B6A}">
      <dgm:prSet/>
      <dgm:spPr/>
      <dgm:t>
        <a:bodyPr/>
        <a:lstStyle/>
        <a:p>
          <a:endParaRPr lang="fr-FR"/>
        </a:p>
      </dgm:t>
    </dgm:pt>
    <dgm:pt modelId="{E5B7D8A4-6720-466C-A52F-51435BA06816}" type="sibTrans" cxnId="{233A6D4B-3FF3-49E5-AF39-F7FB523E9B6A}">
      <dgm:prSet/>
      <dgm:spPr/>
      <dgm:t>
        <a:bodyPr/>
        <a:lstStyle/>
        <a:p>
          <a:endParaRPr lang="fr-FR"/>
        </a:p>
      </dgm:t>
    </dgm:pt>
    <dgm:pt modelId="{73D9DF9E-B87D-498D-B02A-11BB0E8EC8C7}">
      <dgm:prSet phldrT="[Texte]"/>
      <dgm:spPr/>
      <dgm:t>
        <a:bodyPr/>
        <a:lstStyle/>
        <a:p>
          <a:r>
            <a:rPr lang="fr-FR" dirty="0" smtClean="0"/>
            <a:t>Production d’une nouvelle carte AME, si </a:t>
          </a:r>
          <a:endParaRPr lang="fr-FR" dirty="0"/>
        </a:p>
      </dgm:t>
    </dgm:pt>
    <dgm:pt modelId="{65B8142F-5C33-4E22-9793-7AAA0183DF48}" type="parTrans" cxnId="{22031BB0-BBE7-476B-B99C-E9814E6B7041}">
      <dgm:prSet/>
      <dgm:spPr/>
      <dgm:t>
        <a:bodyPr/>
        <a:lstStyle/>
        <a:p>
          <a:endParaRPr lang="fr-FR"/>
        </a:p>
      </dgm:t>
    </dgm:pt>
    <dgm:pt modelId="{55FDFEB7-57AE-4507-8D70-E8AF689BADAD}" type="sibTrans" cxnId="{22031BB0-BBE7-476B-B99C-E9814E6B7041}">
      <dgm:prSet/>
      <dgm:spPr/>
      <dgm:t>
        <a:bodyPr/>
        <a:lstStyle/>
        <a:p>
          <a:endParaRPr lang="fr-FR"/>
        </a:p>
      </dgm:t>
    </dgm:pt>
    <dgm:pt modelId="{0C9A2F36-6F5B-4516-95EF-89F0216BC4B5}">
      <dgm:prSet phldrT="[Texte]"/>
      <dgm:spPr/>
      <dgm:t>
        <a:bodyPr/>
        <a:lstStyle/>
        <a:p>
          <a:r>
            <a:rPr lang="fr-FR" dirty="0" smtClean="0"/>
            <a:t>Changement d’adresse</a:t>
          </a:r>
          <a:endParaRPr lang="fr-FR" dirty="0"/>
        </a:p>
      </dgm:t>
    </dgm:pt>
    <dgm:pt modelId="{8ED8E1D9-CA67-4475-8BA9-5F93F29676C8}" type="parTrans" cxnId="{2AC6C0CE-17B2-4EAB-B78C-65781B632F04}">
      <dgm:prSet/>
      <dgm:spPr/>
      <dgm:t>
        <a:bodyPr/>
        <a:lstStyle/>
        <a:p>
          <a:endParaRPr lang="fr-FR"/>
        </a:p>
      </dgm:t>
    </dgm:pt>
    <dgm:pt modelId="{3A74D6EC-7BD1-424B-93F7-FA8194178DFA}" type="sibTrans" cxnId="{2AC6C0CE-17B2-4EAB-B78C-65781B632F04}">
      <dgm:prSet/>
      <dgm:spPr/>
      <dgm:t>
        <a:bodyPr/>
        <a:lstStyle/>
        <a:p>
          <a:endParaRPr lang="fr-FR"/>
        </a:p>
      </dgm:t>
    </dgm:pt>
    <dgm:pt modelId="{FC6733FE-4322-4078-9F10-D32049D8DD3F}">
      <dgm:prSet phldrT="[Texte]"/>
      <dgm:spPr/>
      <dgm:t>
        <a:bodyPr/>
        <a:lstStyle/>
        <a:p>
          <a:r>
            <a:rPr lang="fr-FR" dirty="0" smtClean="0"/>
            <a:t>Changement de domiciliation bancaire</a:t>
          </a:r>
          <a:endParaRPr lang="fr-FR" dirty="0"/>
        </a:p>
      </dgm:t>
    </dgm:pt>
    <dgm:pt modelId="{C35952A8-437D-412C-9055-140F9F656025}" type="parTrans" cxnId="{9A19B7CF-0C51-48CB-AEB8-8BF122E2C5A6}">
      <dgm:prSet/>
      <dgm:spPr/>
      <dgm:t>
        <a:bodyPr/>
        <a:lstStyle/>
        <a:p>
          <a:endParaRPr lang="fr-FR"/>
        </a:p>
      </dgm:t>
    </dgm:pt>
    <dgm:pt modelId="{6604746F-0318-4E15-8C65-816FF47A9B28}" type="sibTrans" cxnId="{9A19B7CF-0C51-48CB-AEB8-8BF122E2C5A6}">
      <dgm:prSet/>
      <dgm:spPr/>
      <dgm:t>
        <a:bodyPr/>
        <a:lstStyle/>
        <a:p>
          <a:endParaRPr lang="fr-FR"/>
        </a:p>
      </dgm:t>
    </dgm:pt>
    <dgm:pt modelId="{8C8B3789-F06C-4419-8870-158CC3643807}" type="pres">
      <dgm:prSet presAssocID="{7C6B00CC-AAA2-4C1E-9D6F-316937848D25}" presName="hierChild1" presStyleCnt="0">
        <dgm:presLayoutVars>
          <dgm:chPref val="1"/>
          <dgm:dir/>
          <dgm:animOne val="branch"/>
          <dgm:animLvl val="lvl"/>
          <dgm:resizeHandles/>
        </dgm:presLayoutVars>
      </dgm:prSet>
      <dgm:spPr/>
      <dgm:t>
        <a:bodyPr/>
        <a:lstStyle/>
        <a:p>
          <a:endParaRPr lang="fr-FR"/>
        </a:p>
      </dgm:t>
    </dgm:pt>
    <dgm:pt modelId="{9DBC6957-2798-409F-9254-B4FC3B349AEB}" type="pres">
      <dgm:prSet presAssocID="{73D9DF9E-B87D-498D-B02A-11BB0E8EC8C7}" presName="hierRoot1" presStyleCnt="0"/>
      <dgm:spPr/>
    </dgm:pt>
    <dgm:pt modelId="{7BFA5B22-A9B9-492F-88ED-39EF07829751}" type="pres">
      <dgm:prSet presAssocID="{73D9DF9E-B87D-498D-B02A-11BB0E8EC8C7}" presName="composite" presStyleCnt="0"/>
      <dgm:spPr/>
    </dgm:pt>
    <dgm:pt modelId="{B4F7E8B1-B708-4036-971A-32AAB043EADA}" type="pres">
      <dgm:prSet presAssocID="{73D9DF9E-B87D-498D-B02A-11BB0E8EC8C7}" presName="background" presStyleLbl="node0" presStyleIdx="0" presStyleCnt="2"/>
      <dgm:spPr/>
    </dgm:pt>
    <dgm:pt modelId="{9C7B88F1-6DBD-4C55-B8C8-D6042C812D95}" type="pres">
      <dgm:prSet presAssocID="{73D9DF9E-B87D-498D-B02A-11BB0E8EC8C7}" presName="text" presStyleLbl="fgAcc0" presStyleIdx="0" presStyleCnt="2">
        <dgm:presLayoutVars>
          <dgm:chPref val="3"/>
        </dgm:presLayoutVars>
      </dgm:prSet>
      <dgm:spPr/>
      <dgm:t>
        <a:bodyPr/>
        <a:lstStyle/>
        <a:p>
          <a:endParaRPr lang="fr-FR"/>
        </a:p>
      </dgm:t>
    </dgm:pt>
    <dgm:pt modelId="{F349D201-8121-4827-B311-920F4C9E9A11}" type="pres">
      <dgm:prSet presAssocID="{73D9DF9E-B87D-498D-B02A-11BB0E8EC8C7}" presName="hierChild2" presStyleCnt="0"/>
      <dgm:spPr/>
    </dgm:pt>
    <dgm:pt modelId="{731DBF27-1FB9-46AF-85CF-C97111BB1494}" type="pres">
      <dgm:prSet presAssocID="{450EE057-E347-472E-BBCD-8D90C1B2E690}" presName="Name10" presStyleLbl="parChTrans1D2" presStyleIdx="0" presStyleCnt="4"/>
      <dgm:spPr/>
      <dgm:t>
        <a:bodyPr/>
        <a:lstStyle/>
        <a:p>
          <a:endParaRPr lang="fr-FR"/>
        </a:p>
      </dgm:t>
    </dgm:pt>
    <dgm:pt modelId="{C4D802BD-738D-43A0-9A97-14824EE36E09}" type="pres">
      <dgm:prSet presAssocID="{FEEE85AB-F5BD-49CC-8694-1E93A8392359}" presName="hierRoot2" presStyleCnt="0"/>
      <dgm:spPr/>
    </dgm:pt>
    <dgm:pt modelId="{6B317591-0337-496A-AAC7-5CB86FE764A5}" type="pres">
      <dgm:prSet presAssocID="{FEEE85AB-F5BD-49CC-8694-1E93A8392359}" presName="composite2" presStyleCnt="0"/>
      <dgm:spPr/>
    </dgm:pt>
    <dgm:pt modelId="{7A6A2D7C-A2F4-4283-BC13-64096951A1FA}" type="pres">
      <dgm:prSet presAssocID="{FEEE85AB-F5BD-49CC-8694-1E93A8392359}" presName="background2" presStyleLbl="node2" presStyleIdx="0" presStyleCnt="4"/>
      <dgm:spPr/>
    </dgm:pt>
    <dgm:pt modelId="{33C2CCCA-DC47-4751-9836-F1EAA968BAA3}" type="pres">
      <dgm:prSet presAssocID="{FEEE85AB-F5BD-49CC-8694-1E93A8392359}" presName="text2" presStyleLbl="fgAcc2" presStyleIdx="0" presStyleCnt="4">
        <dgm:presLayoutVars>
          <dgm:chPref val="3"/>
        </dgm:presLayoutVars>
      </dgm:prSet>
      <dgm:spPr/>
      <dgm:t>
        <a:bodyPr/>
        <a:lstStyle/>
        <a:p>
          <a:endParaRPr lang="fr-FR"/>
        </a:p>
      </dgm:t>
    </dgm:pt>
    <dgm:pt modelId="{D4596540-6E3E-464A-B842-3793FFEE03C2}" type="pres">
      <dgm:prSet presAssocID="{FEEE85AB-F5BD-49CC-8694-1E93A8392359}" presName="hierChild3" presStyleCnt="0"/>
      <dgm:spPr/>
    </dgm:pt>
    <dgm:pt modelId="{DF5DFDC2-03E5-4205-8E17-E7BCE9F7595A}" type="pres">
      <dgm:prSet presAssocID="{95AB58C9-AF45-459A-B5CE-FA5E38F11816}" presName="Name10" presStyleLbl="parChTrans1D2" presStyleIdx="1" presStyleCnt="4"/>
      <dgm:spPr/>
      <dgm:t>
        <a:bodyPr/>
        <a:lstStyle/>
        <a:p>
          <a:endParaRPr lang="fr-FR"/>
        </a:p>
      </dgm:t>
    </dgm:pt>
    <dgm:pt modelId="{CC01B2BF-107E-44BD-9317-76732E01C187}" type="pres">
      <dgm:prSet presAssocID="{63B3C8B2-B007-48D0-A190-22C05951DEDD}" presName="hierRoot2" presStyleCnt="0"/>
      <dgm:spPr/>
    </dgm:pt>
    <dgm:pt modelId="{5E097B67-8191-4C59-A840-7E587940820B}" type="pres">
      <dgm:prSet presAssocID="{63B3C8B2-B007-48D0-A190-22C05951DEDD}" presName="composite2" presStyleCnt="0"/>
      <dgm:spPr/>
    </dgm:pt>
    <dgm:pt modelId="{124BC4BF-96D7-40AD-8DB4-7F8AC8191DCE}" type="pres">
      <dgm:prSet presAssocID="{63B3C8B2-B007-48D0-A190-22C05951DEDD}" presName="background2" presStyleLbl="node2" presStyleIdx="1" presStyleCnt="4"/>
      <dgm:spPr/>
    </dgm:pt>
    <dgm:pt modelId="{9BE91505-14F5-4D89-B753-1DF7ECB15287}" type="pres">
      <dgm:prSet presAssocID="{63B3C8B2-B007-48D0-A190-22C05951DEDD}" presName="text2" presStyleLbl="fgAcc2" presStyleIdx="1" presStyleCnt="4">
        <dgm:presLayoutVars>
          <dgm:chPref val="3"/>
        </dgm:presLayoutVars>
      </dgm:prSet>
      <dgm:spPr/>
      <dgm:t>
        <a:bodyPr/>
        <a:lstStyle/>
        <a:p>
          <a:endParaRPr lang="fr-FR"/>
        </a:p>
      </dgm:t>
    </dgm:pt>
    <dgm:pt modelId="{339CE310-13A5-46C4-8F5D-C484AA90999C}" type="pres">
      <dgm:prSet presAssocID="{63B3C8B2-B007-48D0-A190-22C05951DEDD}" presName="hierChild3" presStyleCnt="0"/>
      <dgm:spPr/>
    </dgm:pt>
    <dgm:pt modelId="{9D386308-B4B0-4AED-B510-7FF5453163F7}" type="pres">
      <dgm:prSet presAssocID="{9885D07A-B366-4636-B786-981662768238}" presName="hierRoot1" presStyleCnt="0"/>
      <dgm:spPr/>
    </dgm:pt>
    <dgm:pt modelId="{2DE62515-9E30-4214-874C-DA716906E118}" type="pres">
      <dgm:prSet presAssocID="{9885D07A-B366-4636-B786-981662768238}" presName="composite" presStyleCnt="0"/>
      <dgm:spPr/>
    </dgm:pt>
    <dgm:pt modelId="{5C63AB2D-0261-4CB4-812B-848044FCCF87}" type="pres">
      <dgm:prSet presAssocID="{9885D07A-B366-4636-B786-981662768238}" presName="background" presStyleLbl="node0" presStyleIdx="1" presStyleCnt="2"/>
      <dgm:spPr/>
    </dgm:pt>
    <dgm:pt modelId="{889A4C58-BAFE-4246-98FA-D3E3DBDA9897}" type="pres">
      <dgm:prSet presAssocID="{9885D07A-B366-4636-B786-981662768238}" presName="text" presStyleLbl="fgAcc0" presStyleIdx="1" presStyleCnt="2">
        <dgm:presLayoutVars>
          <dgm:chPref val="3"/>
        </dgm:presLayoutVars>
      </dgm:prSet>
      <dgm:spPr/>
      <dgm:t>
        <a:bodyPr/>
        <a:lstStyle/>
        <a:p>
          <a:endParaRPr lang="fr-FR"/>
        </a:p>
      </dgm:t>
    </dgm:pt>
    <dgm:pt modelId="{504ABC2A-E1A7-4513-94B0-D54FD50B3D94}" type="pres">
      <dgm:prSet presAssocID="{9885D07A-B366-4636-B786-981662768238}" presName="hierChild2" presStyleCnt="0"/>
      <dgm:spPr/>
    </dgm:pt>
    <dgm:pt modelId="{75BEE29D-2B6B-44A2-A9A0-3F7AFEFD96C8}" type="pres">
      <dgm:prSet presAssocID="{8ED8E1D9-CA67-4475-8BA9-5F93F29676C8}" presName="Name10" presStyleLbl="parChTrans1D2" presStyleIdx="2" presStyleCnt="4"/>
      <dgm:spPr/>
      <dgm:t>
        <a:bodyPr/>
        <a:lstStyle/>
        <a:p>
          <a:endParaRPr lang="fr-FR"/>
        </a:p>
      </dgm:t>
    </dgm:pt>
    <dgm:pt modelId="{F83B883D-6CA6-4155-B45B-54E0E61269F3}" type="pres">
      <dgm:prSet presAssocID="{0C9A2F36-6F5B-4516-95EF-89F0216BC4B5}" presName="hierRoot2" presStyleCnt="0"/>
      <dgm:spPr/>
    </dgm:pt>
    <dgm:pt modelId="{4F3BCD0E-0340-4C15-BFB2-F77196032A1C}" type="pres">
      <dgm:prSet presAssocID="{0C9A2F36-6F5B-4516-95EF-89F0216BC4B5}" presName="composite2" presStyleCnt="0"/>
      <dgm:spPr/>
    </dgm:pt>
    <dgm:pt modelId="{93D538AB-9AC6-4233-AF77-0C71C1ECDE9C}" type="pres">
      <dgm:prSet presAssocID="{0C9A2F36-6F5B-4516-95EF-89F0216BC4B5}" presName="background2" presStyleLbl="node2" presStyleIdx="2" presStyleCnt="4"/>
      <dgm:spPr/>
    </dgm:pt>
    <dgm:pt modelId="{625F9557-5CFE-4E89-97BE-9B0E5BB6AE76}" type="pres">
      <dgm:prSet presAssocID="{0C9A2F36-6F5B-4516-95EF-89F0216BC4B5}" presName="text2" presStyleLbl="fgAcc2" presStyleIdx="2" presStyleCnt="4">
        <dgm:presLayoutVars>
          <dgm:chPref val="3"/>
        </dgm:presLayoutVars>
      </dgm:prSet>
      <dgm:spPr/>
      <dgm:t>
        <a:bodyPr/>
        <a:lstStyle/>
        <a:p>
          <a:endParaRPr lang="fr-FR"/>
        </a:p>
      </dgm:t>
    </dgm:pt>
    <dgm:pt modelId="{3D1183A1-E90D-4506-82C0-448CF74C7857}" type="pres">
      <dgm:prSet presAssocID="{0C9A2F36-6F5B-4516-95EF-89F0216BC4B5}" presName="hierChild3" presStyleCnt="0"/>
      <dgm:spPr/>
    </dgm:pt>
    <dgm:pt modelId="{173AEDE1-BE0A-4657-8B2B-578C50941E31}" type="pres">
      <dgm:prSet presAssocID="{C35952A8-437D-412C-9055-140F9F656025}" presName="Name10" presStyleLbl="parChTrans1D2" presStyleIdx="3" presStyleCnt="4"/>
      <dgm:spPr/>
      <dgm:t>
        <a:bodyPr/>
        <a:lstStyle/>
        <a:p>
          <a:endParaRPr lang="fr-FR"/>
        </a:p>
      </dgm:t>
    </dgm:pt>
    <dgm:pt modelId="{FC3A916A-F4AA-4B51-B3A1-8AEC02BF7DC8}" type="pres">
      <dgm:prSet presAssocID="{FC6733FE-4322-4078-9F10-D32049D8DD3F}" presName="hierRoot2" presStyleCnt="0"/>
      <dgm:spPr/>
    </dgm:pt>
    <dgm:pt modelId="{0A1195A3-EBD7-44B7-85E3-78EE3347F4A4}" type="pres">
      <dgm:prSet presAssocID="{FC6733FE-4322-4078-9F10-D32049D8DD3F}" presName="composite2" presStyleCnt="0"/>
      <dgm:spPr/>
    </dgm:pt>
    <dgm:pt modelId="{CFE04608-A857-4523-9FF8-C946AA99D0A3}" type="pres">
      <dgm:prSet presAssocID="{FC6733FE-4322-4078-9F10-D32049D8DD3F}" presName="background2" presStyleLbl="node2" presStyleIdx="3" presStyleCnt="4"/>
      <dgm:spPr/>
    </dgm:pt>
    <dgm:pt modelId="{6060C133-B769-40E4-A591-9842B4E084D3}" type="pres">
      <dgm:prSet presAssocID="{FC6733FE-4322-4078-9F10-D32049D8DD3F}" presName="text2" presStyleLbl="fgAcc2" presStyleIdx="3" presStyleCnt="4">
        <dgm:presLayoutVars>
          <dgm:chPref val="3"/>
        </dgm:presLayoutVars>
      </dgm:prSet>
      <dgm:spPr/>
      <dgm:t>
        <a:bodyPr/>
        <a:lstStyle/>
        <a:p>
          <a:endParaRPr lang="fr-FR"/>
        </a:p>
      </dgm:t>
    </dgm:pt>
    <dgm:pt modelId="{C4CA9393-46D4-4B49-BA35-97014C392E87}" type="pres">
      <dgm:prSet presAssocID="{FC6733FE-4322-4078-9F10-D32049D8DD3F}" presName="hierChild3" presStyleCnt="0"/>
      <dgm:spPr/>
    </dgm:pt>
  </dgm:ptLst>
  <dgm:cxnLst>
    <dgm:cxn modelId="{233A6D4B-3FF3-49E5-AF39-F7FB523E9B6A}" srcId="{7C6B00CC-AAA2-4C1E-9D6F-316937848D25}" destId="{9885D07A-B366-4636-B786-981662768238}" srcOrd="1" destOrd="0" parTransId="{DBB816D0-DDB6-458C-922C-D8B24FA16246}" sibTransId="{E5B7D8A4-6720-466C-A52F-51435BA06816}"/>
    <dgm:cxn modelId="{6AA7DD36-D81D-4117-8590-DEE61662D90B}" type="presOf" srcId="{8ED8E1D9-CA67-4475-8BA9-5F93F29676C8}" destId="{75BEE29D-2B6B-44A2-A9A0-3F7AFEFD96C8}" srcOrd="0" destOrd="0" presId="urn:microsoft.com/office/officeart/2005/8/layout/hierarchy1"/>
    <dgm:cxn modelId="{4AC811E4-C18A-4E29-A9D6-B93C2AA8F3B5}" type="presOf" srcId="{0C9A2F36-6F5B-4516-95EF-89F0216BC4B5}" destId="{625F9557-5CFE-4E89-97BE-9B0E5BB6AE76}" srcOrd="0" destOrd="0" presId="urn:microsoft.com/office/officeart/2005/8/layout/hierarchy1"/>
    <dgm:cxn modelId="{47AF7E7C-5DDA-47F6-ACDA-33E30F359953}" type="presOf" srcId="{63B3C8B2-B007-48D0-A190-22C05951DEDD}" destId="{9BE91505-14F5-4D89-B753-1DF7ECB15287}" srcOrd="0" destOrd="0" presId="urn:microsoft.com/office/officeart/2005/8/layout/hierarchy1"/>
    <dgm:cxn modelId="{5CE46686-F6AB-4FA3-BC28-B6156A6A143C}" srcId="{73D9DF9E-B87D-498D-B02A-11BB0E8EC8C7}" destId="{FEEE85AB-F5BD-49CC-8694-1E93A8392359}" srcOrd="0" destOrd="0" parTransId="{450EE057-E347-472E-BBCD-8D90C1B2E690}" sibTransId="{6B4E14BE-DB6F-4250-BB89-74A19AE8E92D}"/>
    <dgm:cxn modelId="{5BD545AA-1E0E-4606-A1F8-D34391705181}" type="presOf" srcId="{FC6733FE-4322-4078-9F10-D32049D8DD3F}" destId="{6060C133-B769-40E4-A591-9842B4E084D3}" srcOrd="0" destOrd="0" presId="urn:microsoft.com/office/officeart/2005/8/layout/hierarchy1"/>
    <dgm:cxn modelId="{FB27F2A6-5C64-4558-9551-9F6D7E1BEC4B}" type="presOf" srcId="{73D9DF9E-B87D-498D-B02A-11BB0E8EC8C7}" destId="{9C7B88F1-6DBD-4C55-B8C8-D6042C812D95}" srcOrd="0" destOrd="0" presId="urn:microsoft.com/office/officeart/2005/8/layout/hierarchy1"/>
    <dgm:cxn modelId="{6B298616-4349-4D5B-913C-02AED344B92D}" type="presOf" srcId="{95AB58C9-AF45-459A-B5CE-FA5E38F11816}" destId="{DF5DFDC2-03E5-4205-8E17-E7BCE9F7595A}" srcOrd="0" destOrd="0" presId="urn:microsoft.com/office/officeart/2005/8/layout/hierarchy1"/>
    <dgm:cxn modelId="{9A19B7CF-0C51-48CB-AEB8-8BF122E2C5A6}" srcId="{9885D07A-B366-4636-B786-981662768238}" destId="{FC6733FE-4322-4078-9F10-D32049D8DD3F}" srcOrd="1" destOrd="0" parTransId="{C35952A8-437D-412C-9055-140F9F656025}" sibTransId="{6604746F-0318-4E15-8C65-816FF47A9B28}"/>
    <dgm:cxn modelId="{22031BB0-BBE7-476B-B99C-E9814E6B7041}" srcId="{7C6B00CC-AAA2-4C1E-9D6F-316937848D25}" destId="{73D9DF9E-B87D-498D-B02A-11BB0E8EC8C7}" srcOrd="0" destOrd="0" parTransId="{65B8142F-5C33-4E22-9793-7AAA0183DF48}" sibTransId="{55FDFEB7-57AE-4507-8D70-E8AF689BADAD}"/>
    <dgm:cxn modelId="{1EA447A6-8258-4060-8B15-52429416A99C}" type="presOf" srcId="{FEEE85AB-F5BD-49CC-8694-1E93A8392359}" destId="{33C2CCCA-DC47-4751-9836-F1EAA968BAA3}" srcOrd="0" destOrd="0" presId="urn:microsoft.com/office/officeart/2005/8/layout/hierarchy1"/>
    <dgm:cxn modelId="{3053F223-346C-4A9A-9C5E-BCF9EEA684DC}" type="presOf" srcId="{450EE057-E347-472E-BBCD-8D90C1B2E690}" destId="{731DBF27-1FB9-46AF-85CF-C97111BB1494}" srcOrd="0" destOrd="0" presId="urn:microsoft.com/office/officeart/2005/8/layout/hierarchy1"/>
    <dgm:cxn modelId="{2AC6C0CE-17B2-4EAB-B78C-65781B632F04}" srcId="{9885D07A-B366-4636-B786-981662768238}" destId="{0C9A2F36-6F5B-4516-95EF-89F0216BC4B5}" srcOrd="0" destOrd="0" parTransId="{8ED8E1D9-CA67-4475-8BA9-5F93F29676C8}" sibTransId="{3A74D6EC-7BD1-424B-93F7-FA8194178DFA}"/>
    <dgm:cxn modelId="{D269CF25-2FBE-44A1-AE51-FC891330180B}" srcId="{73D9DF9E-B87D-498D-B02A-11BB0E8EC8C7}" destId="{63B3C8B2-B007-48D0-A190-22C05951DEDD}" srcOrd="1" destOrd="0" parTransId="{95AB58C9-AF45-459A-B5CE-FA5E38F11816}" sibTransId="{B84D51B7-764D-4A26-8EA1-051362C4AB0B}"/>
    <dgm:cxn modelId="{C2A84D33-50D4-4535-AA5D-CEC28D84A0E7}" type="presOf" srcId="{C35952A8-437D-412C-9055-140F9F656025}" destId="{173AEDE1-BE0A-4657-8B2B-578C50941E31}" srcOrd="0" destOrd="0" presId="urn:microsoft.com/office/officeart/2005/8/layout/hierarchy1"/>
    <dgm:cxn modelId="{A3B7308E-924F-46F4-A8BF-45FD31DF567A}" type="presOf" srcId="{9885D07A-B366-4636-B786-981662768238}" destId="{889A4C58-BAFE-4246-98FA-D3E3DBDA9897}" srcOrd="0" destOrd="0" presId="urn:microsoft.com/office/officeart/2005/8/layout/hierarchy1"/>
    <dgm:cxn modelId="{B58549A2-B716-4B1F-ACBD-1FFC4FAFAB77}" type="presOf" srcId="{7C6B00CC-AAA2-4C1E-9D6F-316937848D25}" destId="{8C8B3789-F06C-4419-8870-158CC3643807}" srcOrd="0" destOrd="0" presId="urn:microsoft.com/office/officeart/2005/8/layout/hierarchy1"/>
    <dgm:cxn modelId="{CDEC7055-7D51-4736-B727-35A64159463D}" type="presParOf" srcId="{8C8B3789-F06C-4419-8870-158CC3643807}" destId="{9DBC6957-2798-409F-9254-B4FC3B349AEB}" srcOrd="0" destOrd="0" presId="urn:microsoft.com/office/officeart/2005/8/layout/hierarchy1"/>
    <dgm:cxn modelId="{53FD7150-8F37-4A01-A185-3BD88E9C0C89}" type="presParOf" srcId="{9DBC6957-2798-409F-9254-B4FC3B349AEB}" destId="{7BFA5B22-A9B9-492F-88ED-39EF07829751}" srcOrd="0" destOrd="0" presId="urn:microsoft.com/office/officeart/2005/8/layout/hierarchy1"/>
    <dgm:cxn modelId="{E83B68E1-858F-427F-9636-A46FCDB1F10E}" type="presParOf" srcId="{7BFA5B22-A9B9-492F-88ED-39EF07829751}" destId="{B4F7E8B1-B708-4036-971A-32AAB043EADA}" srcOrd="0" destOrd="0" presId="urn:microsoft.com/office/officeart/2005/8/layout/hierarchy1"/>
    <dgm:cxn modelId="{D4F1AEA4-5DAA-41C4-96DF-B2001E5F5564}" type="presParOf" srcId="{7BFA5B22-A9B9-492F-88ED-39EF07829751}" destId="{9C7B88F1-6DBD-4C55-B8C8-D6042C812D95}" srcOrd="1" destOrd="0" presId="urn:microsoft.com/office/officeart/2005/8/layout/hierarchy1"/>
    <dgm:cxn modelId="{4BF6E961-3586-43E5-92BE-3C9DF4BF6BBD}" type="presParOf" srcId="{9DBC6957-2798-409F-9254-B4FC3B349AEB}" destId="{F349D201-8121-4827-B311-920F4C9E9A11}" srcOrd="1" destOrd="0" presId="urn:microsoft.com/office/officeart/2005/8/layout/hierarchy1"/>
    <dgm:cxn modelId="{EB4B25DC-0BB8-4385-906F-71D5B35BD841}" type="presParOf" srcId="{F349D201-8121-4827-B311-920F4C9E9A11}" destId="{731DBF27-1FB9-46AF-85CF-C97111BB1494}" srcOrd="0" destOrd="0" presId="urn:microsoft.com/office/officeart/2005/8/layout/hierarchy1"/>
    <dgm:cxn modelId="{B0A723E4-56A9-40C1-A10E-B79CFD9A9043}" type="presParOf" srcId="{F349D201-8121-4827-B311-920F4C9E9A11}" destId="{C4D802BD-738D-43A0-9A97-14824EE36E09}" srcOrd="1" destOrd="0" presId="urn:microsoft.com/office/officeart/2005/8/layout/hierarchy1"/>
    <dgm:cxn modelId="{8CD41C97-4819-4F51-A804-D84905728DA0}" type="presParOf" srcId="{C4D802BD-738D-43A0-9A97-14824EE36E09}" destId="{6B317591-0337-496A-AAC7-5CB86FE764A5}" srcOrd="0" destOrd="0" presId="urn:microsoft.com/office/officeart/2005/8/layout/hierarchy1"/>
    <dgm:cxn modelId="{C2673084-814C-43AD-8641-E95C41047D8E}" type="presParOf" srcId="{6B317591-0337-496A-AAC7-5CB86FE764A5}" destId="{7A6A2D7C-A2F4-4283-BC13-64096951A1FA}" srcOrd="0" destOrd="0" presId="urn:microsoft.com/office/officeart/2005/8/layout/hierarchy1"/>
    <dgm:cxn modelId="{A562C2E3-589B-490E-9C33-A39F8DCFF33E}" type="presParOf" srcId="{6B317591-0337-496A-AAC7-5CB86FE764A5}" destId="{33C2CCCA-DC47-4751-9836-F1EAA968BAA3}" srcOrd="1" destOrd="0" presId="urn:microsoft.com/office/officeart/2005/8/layout/hierarchy1"/>
    <dgm:cxn modelId="{894A7835-1C67-41E1-BCD9-4B9E6BB9B8B6}" type="presParOf" srcId="{C4D802BD-738D-43A0-9A97-14824EE36E09}" destId="{D4596540-6E3E-464A-B842-3793FFEE03C2}" srcOrd="1" destOrd="0" presId="urn:microsoft.com/office/officeart/2005/8/layout/hierarchy1"/>
    <dgm:cxn modelId="{B2B7991C-53C8-45C8-8366-6D35DF56141E}" type="presParOf" srcId="{F349D201-8121-4827-B311-920F4C9E9A11}" destId="{DF5DFDC2-03E5-4205-8E17-E7BCE9F7595A}" srcOrd="2" destOrd="0" presId="urn:microsoft.com/office/officeart/2005/8/layout/hierarchy1"/>
    <dgm:cxn modelId="{CA162C22-1FBF-4F30-914D-95BB521B4979}" type="presParOf" srcId="{F349D201-8121-4827-B311-920F4C9E9A11}" destId="{CC01B2BF-107E-44BD-9317-76732E01C187}" srcOrd="3" destOrd="0" presId="urn:microsoft.com/office/officeart/2005/8/layout/hierarchy1"/>
    <dgm:cxn modelId="{C87C3B64-4564-4462-9556-55B4D2D01D2A}" type="presParOf" srcId="{CC01B2BF-107E-44BD-9317-76732E01C187}" destId="{5E097B67-8191-4C59-A840-7E587940820B}" srcOrd="0" destOrd="0" presId="urn:microsoft.com/office/officeart/2005/8/layout/hierarchy1"/>
    <dgm:cxn modelId="{9A132AFE-7A7F-4F03-8E85-4A020C308DAD}" type="presParOf" srcId="{5E097B67-8191-4C59-A840-7E587940820B}" destId="{124BC4BF-96D7-40AD-8DB4-7F8AC8191DCE}" srcOrd="0" destOrd="0" presId="urn:microsoft.com/office/officeart/2005/8/layout/hierarchy1"/>
    <dgm:cxn modelId="{B5F16C14-8D96-4FDC-A965-9464350A06E8}" type="presParOf" srcId="{5E097B67-8191-4C59-A840-7E587940820B}" destId="{9BE91505-14F5-4D89-B753-1DF7ECB15287}" srcOrd="1" destOrd="0" presId="urn:microsoft.com/office/officeart/2005/8/layout/hierarchy1"/>
    <dgm:cxn modelId="{3A1733B0-A56B-407D-9FF5-EA525A297811}" type="presParOf" srcId="{CC01B2BF-107E-44BD-9317-76732E01C187}" destId="{339CE310-13A5-46C4-8F5D-C484AA90999C}" srcOrd="1" destOrd="0" presId="urn:microsoft.com/office/officeart/2005/8/layout/hierarchy1"/>
    <dgm:cxn modelId="{EE98359B-4B89-4DBD-91E2-3DC966E4A24E}" type="presParOf" srcId="{8C8B3789-F06C-4419-8870-158CC3643807}" destId="{9D386308-B4B0-4AED-B510-7FF5453163F7}" srcOrd="1" destOrd="0" presId="urn:microsoft.com/office/officeart/2005/8/layout/hierarchy1"/>
    <dgm:cxn modelId="{AAB29EF6-0E77-43CB-9004-132D8A4460DD}" type="presParOf" srcId="{9D386308-B4B0-4AED-B510-7FF5453163F7}" destId="{2DE62515-9E30-4214-874C-DA716906E118}" srcOrd="0" destOrd="0" presId="urn:microsoft.com/office/officeart/2005/8/layout/hierarchy1"/>
    <dgm:cxn modelId="{9059EB50-EAB7-4264-A97C-6E37DF618C4C}" type="presParOf" srcId="{2DE62515-9E30-4214-874C-DA716906E118}" destId="{5C63AB2D-0261-4CB4-812B-848044FCCF87}" srcOrd="0" destOrd="0" presId="urn:microsoft.com/office/officeart/2005/8/layout/hierarchy1"/>
    <dgm:cxn modelId="{6D2BFB93-6E82-40F9-B09F-4114D6C230A0}" type="presParOf" srcId="{2DE62515-9E30-4214-874C-DA716906E118}" destId="{889A4C58-BAFE-4246-98FA-D3E3DBDA9897}" srcOrd="1" destOrd="0" presId="urn:microsoft.com/office/officeart/2005/8/layout/hierarchy1"/>
    <dgm:cxn modelId="{7F8BDAC8-F8C9-46C2-A522-A321C77AAFC3}" type="presParOf" srcId="{9D386308-B4B0-4AED-B510-7FF5453163F7}" destId="{504ABC2A-E1A7-4513-94B0-D54FD50B3D94}" srcOrd="1" destOrd="0" presId="urn:microsoft.com/office/officeart/2005/8/layout/hierarchy1"/>
    <dgm:cxn modelId="{66DB5283-32DC-4531-9EE0-932CBEC50272}" type="presParOf" srcId="{504ABC2A-E1A7-4513-94B0-D54FD50B3D94}" destId="{75BEE29D-2B6B-44A2-A9A0-3F7AFEFD96C8}" srcOrd="0" destOrd="0" presId="urn:microsoft.com/office/officeart/2005/8/layout/hierarchy1"/>
    <dgm:cxn modelId="{C921D92B-111A-4E22-8AC1-359AA35D7049}" type="presParOf" srcId="{504ABC2A-E1A7-4513-94B0-D54FD50B3D94}" destId="{F83B883D-6CA6-4155-B45B-54E0E61269F3}" srcOrd="1" destOrd="0" presId="urn:microsoft.com/office/officeart/2005/8/layout/hierarchy1"/>
    <dgm:cxn modelId="{4ED0D8F6-5E41-499E-9065-DD0D598299DC}" type="presParOf" srcId="{F83B883D-6CA6-4155-B45B-54E0E61269F3}" destId="{4F3BCD0E-0340-4C15-BFB2-F77196032A1C}" srcOrd="0" destOrd="0" presId="urn:microsoft.com/office/officeart/2005/8/layout/hierarchy1"/>
    <dgm:cxn modelId="{5B7B2722-139B-4C3B-89E4-9EB9FB12FB70}" type="presParOf" srcId="{4F3BCD0E-0340-4C15-BFB2-F77196032A1C}" destId="{93D538AB-9AC6-4233-AF77-0C71C1ECDE9C}" srcOrd="0" destOrd="0" presId="urn:microsoft.com/office/officeart/2005/8/layout/hierarchy1"/>
    <dgm:cxn modelId="{34B7EBB1-360C-424A-8237-73EA221953E6}" type="presParOf" srcId="{4F3BCD0E-0340-4C15-BFB2-F77196032A1C}" destId="{625F9557-5CFE-4E89-97BE-9B0E5BB6AE76}" srcOrd="1" destOrd="0" presId="urn:microsoft.com/office/officeart/2005/8/layout/hierarchy1"/>
    <dgm:cxn modelId="{824CFEC1-3460-42ED-AB78-55DC690FE60E}" type="presParOf" srcId="{F83B883D-6CA6-4155-B45B-54E0E61269F3}" destId="{3D1183A1-E90D-4506-82C0-448CF74C7857}" srcOrd="1" destOrd="0" presId="urn:microsoft.com/office/officeart/2005/8/layout/hierarchy1"/>
    <dgm:cxn modelId="{3456B1DD-1828-4CD5-B976-8E088FA2FD71}" type="presParOf" srcId="{504ABC2A-E1A7-4513-94B0-D54FD50B3D94}" destId="{173AEDE1-BE0A-4657-8B2B-578C50941E31}" srcOrd="2" destOrd="0" presId="urn:microsoft.com/office/officeart/2005/8/layout/hierarchy1"/>
    <dgm:cxn modelId="{4970B867-4AB4-4390-9907-6E6A7B21B9D5}" type="presParOf" srcId="{504ABC2A-E1A7-4513-94B0-D54FD50B3D94}" destId="{FC3A916A-F4AA-4B51-B3A1-8AEC02BF7DC8}" srcOrd="3" destOrd="0" presId="urn:microsoft.com/office/officeart/2005/8/layout/hierarchy1"/>
    <dgm:cxn modelId="{0FBC7267-C715-4CA2-A167-48A5607233C5}" type="presParOf" srcId="{FC3A916A-F4AA-4B51-B3A1-8AEC02BF7DC8}" destId="{0A1195A3-EBD7-44B7-85E3-78EE3347F4A4}" srcOrd="0" destOrd="0" presId="urn:microsoft.com/office/officeart/2005/8/layout/hierarchy1"/>
    <dgm:cxn modelId="{8DBA42E8-AE75-40E2-9100-72563357D10D}" type="presParOf" srcId="{0A1195A3-EBD7-44B7-85E3-78EE3347F4A4}" destId="{CFE04608-A857-4523-9FF8-C946AA99D0A3}" srcOrd="0" destOrd="0" presId="urn:microsoft.com/office/officeart/2005/8/layout/hierarchy1"/>
    <dgm:cxn modelId="{2C71ADEA-AAD9-4B66-9638-E7B3ED426DB5}" type="presParOf" srcId="{0A1195A3-EBD7-44B7-85E3-78EE3347F4A4}" destId="{6060C133-B769-40E4-A591-9842B4E084D3}" srcOrd="1" destOrd="0" presId="urn:microsoft.com/office/officeart/2005/8/layout/hierarchy1"/>
    <dgm:cxn modelId="{E1EFE44B-51C6-474C-AD04-5750F40984CA}" type="presParOf" srcId="{FC3A916A-F4AA-4B51-B3A1-8AEC02BF7DC8}" destId="{C4CA9393-46D4-4B49-BA35-97014C392E8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DD6ABC-AE53-4D58-9E0B-13E3A9A1C1C1}"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fr-FR"/>
        </a:p>
      </dgm:t>
    </dgm:pt>
    <dgm:pt modelId="{D554900A-2F60-4F62-8A69-4FAFD7077AD0}">
      <dgm:prSet phldrT="[Texte]" custT="1"/>
      <dgm:spPr/>
      <dgm:t>
        <a:bodyPr/>
        <a:lstStyle/>
        <a:p>
          <a:r>
            <a:rPr lang="fr-FR" sz="1600" b="1" dirty="0" smtClean="0"/>
            <a:t>Situation de l’assuré ?</a:t>
          </a:r>
          <a:endParaRPr lang="fr-FR" sz="1600" b="1" dirty="0"/>
        </a:p>
      </dgm:t>
    </dgm:pt>
    <dgm:pt modelId="{E3409D86-8CD5-42FC-BA82-E7823283F300}" type="parTrans" cxnId="{89FFF0E3-49F6-40BA-839B-25D4CA21221F}">
      <dgm:prSet/>
      <dgm:spPr/>
      <dgm:t>
        <a:bodyPr/>
        <a:lstStyle/>
        <a:p>
          <a:endParaRPr lang="fr-FR"/>
        </a:p>
      </dgm:t>
    </dgm:pt>
    <dgm:pt modelId="{94E9BB79-6671-421E-A149-4E66696D093F}" type="sibTrans" cxnId="{89FFF0E3-49F6-40BA-839B-25D4CA21221F}">
      <dgm:prSet/>
      <dgm:spPr/>
      <dgm:t>
        <a:bodyPr/>
        <a:lstStyle/>
        <a:p>
          <a:endParaRPr lang="fr-FR"/>
        </a:p>
      </dgm:t>
    </dgm:pt>
    <dgm:pt modelId="{B374EFDF-28D1-422B-A741-1CE0BF9BBC3C}">
      <dgm:prSet phldrT="[Texte]"/>
      <dgm:spPr/>
      <dgm:t>
        <a:bodyPr/>
        <a:lstStyle/>
        <a:p>
          <a:r>
            <a:rPr lang="fr-FR" dirty="0" smtClean="0"/>
            <a:t>Situation régulière</a:t>
          </a:r>
          <a:endParaRPr lang="fr-FR" dirty="0"/>
        </a:p>
      </dgm:t>
    </dgm:pt>
    <dgm:pt modelId="{CD7EBB0C-D313-45B8-8896-9038F3D45F46}" type="parTrans" cxnId="{663F65E8-D2EE-4DBB-A6E6-4A080D82E2AB}">
      <dgm:prSet/>
      <dgm:spPr/>
      <dgm:t>
        <a:bodyPr/>
        <a:lstStyle/>
        <a:p>
          <a:endParaRPr lang="fr-FR"/>
        </a:p>
      </dgm:t>
    </dgm:pt>
    <dgm:pt modelId="{B59167CC-2272-4A2C-9D19-F72FDD588005}" type="sibTrans" cxnId="{663F65E8-D2EE-4DBB-A6E6-4A080D82E2AB}">
      <dgm:prSet/>
      <dgm:spPr/>
      <dgm:t>
        <a:bodyPr/>
        <a:lstStyle/>
        <a:p>
          <a:endParaRPr lang="fr-FR"/>
        </a:p>
      </dgm:t>
    </dgm:pt>
    <dgm:pt modelId="{C64915AB-9DC3-4FCC-B943-92BF7BEFF02E}">
      <dgm:prSet phldrT="[Texte]"/>
      <dgm:spPr/>
      <dgm:t>
        <a:bodyPr/>
        <a:lstStyle/>
        <a:p>
          <a:r>
            <a:rPr lang="fr-FR" b="0" dirty="0" smtClean="0"/>
            <a:t>Situation irrégulière</a:t>
          </a:r>
        </a:p>
      </dgm:t>
    </dgm:pt>
    <dgm:pt modelId="{0E598AF9-82A6-4ABE-96B1-B27934CC423B}" type="parTrans" cxnId="{1506DFE6-23DA-4594-9DDB-A696FA80F457}">
      <dgm:prSet/>
      <dgm:spPr/>
      <dgm:t>
        <a:bodyPr/>
        <a:lstStyle/>
        <a:p>
          <a:endParaRPr lang="fr-FR"/>
        </a:p>
      </dgm:t>
    </dgm:pt>
    <dgm:pt modelId="{9E7F8CE9-523B-4ED4-9ED2-376FF7625A62}" type="sibTrans" cxnId="{1506DFE6-23DA-4594-9DDB-A696FA80F457}">
      <dgm:prSet/>
      <dgm:spPr/>
      <dgm:t>
        <a:bodyPr/>
        <a:lstStyle/>
        <a:p>
          <a:endParaRPr lang="fr-FR"/>
        </a:p>
      </dgm:t>
    </dgm:pt>
    <dgm:pt modelId="{0593FA5C-AB35-459F-B324-E8A6A9959006}">
      <dgm:prSet phldrT="[Texte]"/>
      <dgm:spPr/>
      <dgm:t>
        <a:bodyPr/>
        <a:lstStyle/>
        <a:p>
          <a:r>
            <a:rPr lang="fr-FR" b="1" dirty="0" smtClean="0"/>
            <a:t>Protection Universelle Maladie </a:t>
          </a:r>
          <a:r>
            <a:rPr lang="fr-FR" dirty="0" smtClean="0"/>
            <a:t>(</a:t>
          </a:r>
          <a:r>
            <a:rPr lang="fr-FR" dirty="0" err="1" smtClean="0"/>
            <a:t>PUMa</a:t>
          </a:r>
          <a:r>
            <a:rPr lang="fr-FR" dirty="0" smtClean="0"/>
            <a:t>)</a:t>
          </a:r>
          <a:endParaRPr lang="fr-FR" dirty="0"/>
        </a:p>
      </dgm:t>
    </dgm:pt>
    <dgm:pt modelId="{2B4E9F74-9153-40F8-A0C0-1542709A41CC}" type="parTrans" cxnId="{6E735892-AFD2-4217-AC09-8A38F01CA205}">
      <dgm:prSet/>
      <dgm:spPr/>
      <dgm:t>
        <a:bodyPr/>
        <a:lstStyle/>
        <a:p>
          <a:endParaRPr lang="fr-FR"/>
        </a:p>
      </dgm:t>
    </dgm:pt>
    <dgm:pt modelId="{BC638D62-81E6-44F3-9397-CD95E2B75549}" type="sibTrans" cxnId="{6E735892-AFD2-4217-AC09-8A38F01CA205}">
      <dgm:prSet/>
      <dgm:spPr/>
      <dgm:t>
        <a:bodyPr/>
        <a:lstStyle/>
        <a:p>
          <a:endParaRPr lang="fr-FR"/>
        </a:p>
      </dgm:t>
    </dgm:pt>
    <dgm:pt modelId="{EBF590C5-5FF3-4CE6-A968-705DFA209B36}">
      <dgm:prSet phldrT="[Texte]"/>
      <dgm:spPr/>
      <dgm:t>
        <a:bodyPr/>
        <a:lstStyle/>
        <a:p>
          <a:r>
            <a:rPr lang="fr-FR" b="1" dirty="0" smtClean="0"/>
            <a:t>Complémentaire santé solidaire </a:t>
          </a:r>
          <a:r>
            <a:rPr lang="fr-FR" dirty="0" smtClean="0"/>
            <a:t>(si elle est demandée et si les conditions sont réunies)</a:t>
          </a:r>
          <a:endParaRPr lang="fr-FR" dirty="0"/>
        </a:p>
      </dgm:t>
    </dgm:pt>
    <dgm:pt modelId="{89F4E770-EE8A-4E7F-910D-D249D2F13781}" type="parTrans" cxnId="{E3720C85-CB86-4CEA-A516-9DD8E448C60E}">
      <dgm:prSet/>
      <dgm:spPr/>
      <dgm:t>
        <a:bodyPr/>
        <a:lstStyle/>
        <a:p>
          <a:endParaRPr lang="fr-FR"/>
        </a:p>
      </dgm:t>
    </dgm:pt>
    <dgm:pt modelId="{66D8CEFD-6098-4E58-9420-514159540917}" type="sibTrans" cxnId="{E3720C85-CB86-4CEA-A516-9DD8E448C60E}">
      <dgm:prSet/>
      <dgm:spPr/>
      <dgm:t>
        <a:bodyPr/>
        <a:lstStyle/>
        <a:p>
          <a:endParaRPr lang="fr-FR"/>
        </a:p>
      </dgm:t>
    </dgm:pt>
    <dgm:pt modelId="{51DD45CE-6100-49D1-944A-6C2299DDBD0A}">
      <dgm:prSet phldrT="[Texte]"/>
      <dgm:spPr/>
      <dgm:t>
        <a:bodyPr/>
        <a:lstStyle/>
        <a:p>
          <a:r>
            <a:rPr lang="fr-FR" b="0" dirty="0" smtClean="0"/>
            <a:t>3 mois de résidence ?</a:t>
          </a:r>
        </a:p>
      </dgm:t>
    </dgm:pt>
    <dgm:pt modelId="{DECDA700-6069-435E-95E5-347B56302F9F}" type="parTrans" cxnId="{89A7F402-CC32-4321-A282-F077CCB5B38C}">
      <dgm:prSet/>
      <dgm:spPr/>
      <dgm:t>
        <a:bodyPr/>
        <a:lstStyle/>
        <a:p>
          <a:endParaRPr lang="fr-FR"/>
        </a:p>
      </dgm:t>
    </dgm:pt>
    <dgm:pt modelId="{72B430B8-F9AC-4EDC-A1E3-CBFAF48A530B}" type="sibTrans" cxnId="{89A7F402-CC32-4321-A282-F077CCB5B38C}">
      <dgm:prSet/>
      <dgm:spPr/>
      <dgm:t>
        <a:bodyPr/>
        <a:lstStyle/>
        <a:p>
          <a:endParaRPr lang="fr-FR"/>
        </a:p>
      </dgm:t>
    </dgm:pt>
    <dgm:pt modelId="{54B5140E-3793-4BBE-9147-450714BD6259}">
      <dgm:prSet phldrT="[Texte]"/>
      <dgm:spPr/>
      <dgm:t>
        <a:bodyPr/>
        <a:lstStyle/>
        <a:p>
          <a:r>
            <a:rPr lang="fr-FR" b="1" dirty="0" smtClean="0"/>
            <a:t>Aide Médicale de l’Etat</a:t>
          </a:r>
        </a:p>
      </dgm:t>
    </dgm:pt>
    <dgm:pt modelId="{3F028732-3589-41F6-8CB5-DF54B5C8626B}" type="parTrans" cxnId="{0FA0D5A6-846B-459E-9A33-02AF9D8FAFF9}">
      <dgm:prSet/>
      <dgm:spPr/>
      <dgm:t>
        <a:bodyPr/>
        <a:lstStyle/>
        <a:p>
          <a:endParaRPr lang="fr-FR"/>
        </a:p>
      </dgm:t>
    </dgm:pt>
    <dgm:pt modelId="{35663C7D-0CD7-436A-A31B-E2BE278A0F7A}" type="sibTrans" cxnId="{0FA0D5A6-846B-459E-9A33-02AF9D8FAFF9}">
      <dgm:prSet/>
      <dgm:spPr/>
      <dgm:t>
        <a:bodyPr/>
        <a:lstStyle/>
        <a:p>
          <a:endParaRPr lang="fr-FR"/>
        </a:p>
      </dgm:t>
    </dgm:pt>
    <dgm:pt modelId="{9552BF7D-5CC4-4933-90FF-F72D7FE4B678}">
      <dgm:prSet phldrT="[Texte]"/>
      <dgm:spPr/>
      <dgm:t>
        <a:bodyPr/>
        <a:lstStyle/>
        <a:p>
          <a:r>
            <a:rPr lang="fr-FR" b="1" dirty="0" smtClean="0"/>
            <a:t>Soins urgents</a:t>
          </a:r>
        </a:p>
      </dgm:t>
    </dgm:pt>
    <dgm:pt modelId="{B31B1B61-B410-465D-8C1D-D5410B63EE6D}" type="parTrans" cxnId="{45B1498B-BE7B-4E5C-874A-7711E964F95F}">
      <dgm:prSet/>
      <dgm:spPr/>
      <dgm:t>
        <a:bodyPr/>
        <a:lstStyle/>
        <a:p>
          <a:endParaRPr lang="fr-FR"/>
        </a:p>
      </dgm:t>
    </dgm:pt>
    <dgm:pt modelId="{2A3AF904-3509-4E0C-906E-A9E506DD3784}" type="sibTrans" cxnId="{45B1498B-BE7B-4E5C-874A-7711E964F95F}">
      <dgm:prSet/>
      <dgm:spPr/>
      <dgm:t>
        <a:bodyPr/>
        <a:lstStyle/>
        <a:p>
          <a:endParaRPr lang="fr-FR"/>
        </a:p>
      </dgm:t>
    </dgm:pt>
    <dgm:pt modelId="{1DEF9CE4-A775-4F00-8F62-1A237F3D3ABD}" type="pres">
      <dgm:prSet presAssocID="{5EDD6ABC-AE53-4D58-9E0B-13E3A9A1C1C1}" presName="hierChild1" presStyleCnt="0">
        <dgm:presLayoutVars>
          <dgm:chPref val="1"/>
          <dgm:dir/>
          <dgm:animOne val="branch"/>
          <dgm:animLvl val="lvl"/>
          <dgm:resizeHandles/>
        </dgm:presLayoutVars>
      </dgm:prSet>
      <dgm:spPr/>
      <dgm:t>
        <a:bodyPr/>
        <a:lstStyle/>
        <a:p>
          <a:endParaRPr lang="fr-FR"/>
        </a:p>
      </dgm:t>
    </dgm:pt>
    <dgm:pt modelId="{F56EBD85-2CD8-41C8-8ED7-CA9CCF94AF83}" type="pres">
      <dgm:prSet presAssocID="{D554900A-2F60-4F62-8A69-4FAFD7077AD0}" presName="hierRoot1" presStyleCnt="0"/>
      <dgm:spPr/>
      <dgm:t>
        <a:bodyPr/>
        <a:lstStyle/>
        <a:p>
          <a:endParaRPr lang="fr-FR"/>
        </a:p>
      </dgm:t>
    </dgm:pt>
    <dgm:pt modelId="{11CDB33F-8528-4292-B2FA-F142CE2F45B0}" type="pres">
      <dgm:prSet presAssocID="{D554900A-2F60-4F62-8A69-4FAFD7077AD0}" presName="composite" presStyleCnt="0"/>
      <dgm:spPr/>
      <dgm:t>
        <a:bodyPr/>
        <a:lstStyle/>
        <a:p>
          <a:endParaRPr lang="fr-FR"/>
        </a:p>
      </dgm:t>
    </dgm:pt>
    <dgm:pt modelId="{2D547C98-3675-474E-9033-F046DDA0C0DF}" type="pres">
      <dgm:prSet presAssocID="{D554900A-2F60-4F62-8A69-4FAFD7077AD0}" presName="background" presStyleLbl="node0" presStyleIdx="0" presStyleCnt="1"/>
      <dgm:spPr>
        <a:prstGeom prst="flowChartDecision">
          <a:avLst/>
        </a:prstGeom>
      </dgm:spPr>
      <dgm:t>
        <a:bodyPr/>
        <a:lstStyle/>
        <a:p>
          <a:endParaRPr lang="fr-FR"/>
        </a:p>
      </dgm:t>
    </dgm:pt>
    <dgm:pt modelId="{6DD1CA9A-1601-4B1A-B667-7C7D83353010}" type="pres">
      <dgm:prSet presAssocID="{D554900A-2F60-4F62-8A69-4FAFD7077AD0}" presName="text" presStyleLbl="fgAcc0" presStyleIdx="0" presStyleCnt="1" custScaleX="215908">
        <dgm:presLayoutVars>
          <dgm:chPref val="3"/>
        </dgm:presLayoutVars>
      </dgm:prSet>
      <dgm:spPr>
        <a:prstGeom prst="flowChartDecision">
          <a:avLst/>
        </a:prstGeom>
      </dgm:spPr>
      <dgm:t>
        <a:bodyPr/>
        <a:lstStyle/>
        <a:p>
          <a:endParaRPr lang="fr-FR"/>
        </a:p>
      </dgm:t>
    </dgm:pt>
    <dgm:pt modelId="{5BD00664-0C4E-43BE-A604-5B3A5CF1AF73}" type="pres">
      <dgm:prSet presAssocID="{D554900A-2F60-4F62-8A69-4FAFD7077AD0}" presName="hierChild2" presStyleCnt="0"/>
      <dgm:spPr/>
      <dgm:t>
        <a:bodyPr/>
        <a:lstStyle/>
        <a:p>
          <a:endParaRPr lang="fr-FR"/>
        </a:p>
      </dgm:t>
    </dgm:pt>
    <dgm:pt modelId="{98535CFD-2FFF-433A-910A-E306281BA605}" type="pres">
      <dgm:prSet presAssocID="{CD7EBB0C-D313-45B8-8896-9038F3D45F46}" presName="Name10" presStyleLbl="parChTrans1D2" presStyleIdx="0" presStyleCnt="2"/>
      <dgm:spPr/>
      <dgm:t>
        <a:bodyPr/>
        <a:lstStyle/>
        <a:p>
          <a:endParaRPr lang="fr-FR"/>
        </a:p>
      </dgm:t>
    </dgm:pt>
    <dgm:pt modelId="{3FD19ED5-3639-43E2-BC86-ACDB9ED4E058}" type="pres">
      <dgm:prSet presAssocID="{B374EFDF-28D1-422B-A741-1CE0BF9BBC3C}" presName="hierRoot2" presStyleCnt="0"/>
      <dgm:spPr/>
      <dgm:t>
        <a:bodyPr/>
        <a:lstStyle/>
        <a:p>
          <a:endParaRPr lang="fr-FR"/>
        </a:p>
      </dgm:t>
    </dgm:pt>
    <dgm:pt modelId="{7FCE4CC9-B3DE-4B1F-89B1-74E317E8C9FC}" type="pres">
      <dgm:prSet presAssocID="{B374EFDF-28D1-422B-A741-1CE0BF9BBC3C}" presName="composite2" presStyleCnt="0"/>
      <dgm:spPr/>
      <dgm:t>
        <a:bodyPr/>
        <a:lstStyle/>
        <a:p>
          <a:endParaRPr lang="fr-FR"/>
        </a:p>
      </dgm:t>
    </dgm:pt>
    <dgm:pt modelId="{9D8BB580-1F80-41CA-A5D5-A76746871E15}" type="pres">
      <dgm:prSet presAssocID="{B374EFDF-28D1-422B-A741-1CE0BF9BBC3C}" presName="background2" presStyleLbl="node2" presStyleIdx="0" presStyleCnt="2"/>
      <dgm:spPr/>
      <dgm:t>
        <a:bodyPr/>
        <a:lstStyle/>
        <a:p>
          <a:endParaRPr lang="fr-FR"/>
        </a:p>
      </dgm:t>
    </dgm:pt>
    <dgm:pt modelId="{DE8C1E28-F6EE-4FFF-96B4-B6436DBE5601}" type="pres">
      <dgm:prSet presAssocID="{B374EFDF-28D1-422B-A741-1CE0BF9BBC3C}" presName="text2" presStyleLbl="fgAcc2" presStyleIdx="0" presStyleCnt="2" custScaleX="193641" custScaleY="32171" custLinFactNeighborX="-88832" custLinFactNeighborY="2438">
        <dgm:presLayoutVars>
          <dgm:chPref val="3"/>
        </dgm:presLayoutVars>
      </dgm:prSet>
      <dgm:spPr/>
      <dgm:t>
        <a:bodyPr/>
        <a:lstStyle/>
        <a:p>
          <a:endParaRPr lang="fr-FR"/>
        </a:p>
      </dgm:t>
    </dgm:pt>
    <dgm:pt modelId="{9E1C03A0-FBA2-4068-B167-67736B06EA6A}" type="pres">
      <dgm:prSet presAssocID="{B374EFDF-28D1-422B-A741-1CE0BF9BBC3C}" presName="hierChild3" presStyleCnt="0"/>
      <dgm:spPr/>
      <dgm:t>
        <a:bodyPr/>
        <a:lstStyle/>
        <a:p>
          <a:endParaRPr lang="fr-FR"/>
        </a:p>
      </dgm:t>
    </dgm:pt>
    <dgm:pt modelId="{B298F73C-58BC-421A-8E6C-30C9DCFC40A6}" type="pres">
      <dgm:prSet presAssocID="{2B4E9F74-9153-40F8-A0C0-1542709A41CC}" presName="Name17" presStyleLbl="parChTrans1D3" presStyleIdx="0" presStyleCnt="3"/>
      <dgm:spPr/>
      <dgm:t>
        <a:bodyPr/>
        <a:lstStyle/>
        <a:p>
          <a:endParaRPr lang="fr-FR"/>
        </a:p>
      </dgm:t>
    </dgm:pt>
    <dgm:pt modelId="{C18FC0D9-7BB1-4625-A53A-410B70733CC9}" type="pres">
      <dgm:prSet presAssocID="{0593FA5C-AB35-459F-B324-E8A6A9959006}" presName="hierRoot3" presStyleCnt="0"/>
      <dgm:spPr/>
      <dgm:t>
        <a:bodyPr/>
        <a:lstStyle/>
        <a:p>
          <a:endParaRPr lang="fr-FR"/>
        </a:p>
      </dgm:t>
    </dgm:pt>
    <dgm:pt modelId="{046A81E4-57B3-45E7-9BC1-B26E9358E7E6}" type="pres">
      <dgm:prSet presAssocID="{0593FA5C-AB35-459F-B324-E8A6A9959006}" presName="composite3" presStyleCnt="0"/>
      <dgm:spPr/>
      <dgm:t>
        <a:bodyPr/>
        <a:lstStyle/>
        <a:p>
          <a:endParaRPr lang="fr-FR"/>
        </a:p>
      </dgm:t>
    </dgm:pt>
    <dgm:pt modelId="{BB9159B6-C04B-4920-A6BF-D07F640EDE4D}" type="pres">
      <dgm:prSet presAssocID="{0593FA5C-AB35-459F-B324-E8A6A9959006}" presName="background3" presStyleLbl="node3" presStyleIdx="0" presStyleCnt="3"/>
      <dgm:spPr/>
      <dgm:t>
        <a:bodyPr/>
        <a:lstStyle/>
        <a:p>
          <a:endParaRPr lang="fr-FR"/>
        </a:p>
      </dgm:t>
    </dgm:pt>
    <dgm:pt modelId="{AE22DBA2-C75A-44B2-8DC2-023CCF85594F}" type="pres">
      <dgm:prSet presAssocID="{0593FA5C-AB35-459F-B324-E8A6A9959006}" presName="text3" presStyleLbl="fgAcc3" presStyleIdx="0" presStyleCnt="3" custLinFactY="46803" custLinFactNeighborX="-96324" custLinFactNeighborY="100000">
        <dgm:presLayoutVars>
          <dgm:chPref val="3"/>
        </dgm:presLayoutVars>
      </dgm:prSet>
      <dgm:spPr/>
      <dgm:t>
        <a:bodyPr/>
        <a:lstStyle/>
        <a:p>
          <a:endParaRPr lang="fr-FR"/>
        </a:p>
      </dgm:t>
    </dgm:pt>
    <dgm:pt modelId="{A00E0331-A5C0-4310-846D-4B4B0ACAF59D}" type="pres">
      <dgm:prSet presAssocID="{0593FA5C-AB35-459F-B324-E8A6A9959006}" presName="hierChild4" presStyleCnt="0"/>
      <dgm:spPr/>
      <dgm:t>
        <a:bodyPr/>
        <a:lstStyle/>
        <a:p>
          <a:endParaRPr lang="fr-FR"/>
        </a:p>
      </dgm:t>
    </dgm:pt>
    <dgm:pt modelId="{62B91051-3728-4897-86C6-3CEFB1060509}" type="pres">
      <dgm:prSet presAssocID="{89F4E770-EE8A-4E7F-910D-D249D2F13781}" presName="Name17" presStyleLbl="parChTrans1D3" presStyleIdx="1" presStyleCnt="3"/>
      <dgm:spPr/>
      <dgm:t>
        <a:bodyPr/>
        <a:lstStyle/>
        <a:p>
          <a:endParaRPr lang="fr-FR"/>
        </a:p>
      </dgm:t>
    </dgm:pt>
    <dgm:pt modelId="{D5919E43-5BFD-450C-AE92-AB77F8BC9DAE}" type="pres">
      <dgm:prSet presAssocID="{EBF590C5-5FF3-4CE6-A968-705DFA209B36}" presName="hierRoot3" presStyleCnt="0"/>
      <dgm:spPr/>
      <dgm:t>
        <a:bodyPr/>
        <a:lstStyle/>
        <a:p>
          <a:endParaRPr lang="fr-FR"/>
        </a:p>
      </dgm:t>
    </dgm:pt>
    <dgm:pt modelId="{4979B8D0-F420-4386-9D7D-BDDFDC62848D}" type="pres">
      <dgm:prSet presAssocID="{EBF590C5-5FF3-4CE6-A968-705DFA209B36}" presName="composite3" presStyleCnt="0"/>
      <dgm:spPr/>
      <dgm:t>
        <a:bodyPr/>
        <a:lstStyle/>
        <a:p>
          <a:endParaRPr lang="fr-FR"/>
        </a:p>
      </dgm:t>
    </dgm:pt>
    <dgm:pt modelId="{31483EC7-FF04-4F90-8F33-6F131A140A7D}" type="pres">
      <dgm:prSet presAssocID="{EBF590C5-5FF3-4CE6-A968-705DFA209B36}" presName="background3" presStyleLbl="node3" presStyleIdx="1" presStyleCnt="3"/>
      <dgm:spPr/>
      <dgm:t>
        <a:bodyPr/>
        <a:lstStyle/>
        <a:p>
          <a:endParaRPr lang="fr-FR"/>
        </a:p>
      </dgm:t>
    </dgm:pt>
    <dgm:pt modelId="{835CFAF2-2BE4-4771-8A68-3AEFB1AACE3C}" type="pres">
      <dgm:prSet presAssocID="{EBF590C5-5FF3-4CE6-A968-705DFA209B36}" presName="text3" presStyleLbl="fgAcc3" presStyleIdx="1" presStyleCnt="3" custScaleX="148693" custLinFactY="53878" custLinFactNeighborX="-65134" custLinFactNeighborY="100000">
        <dgm:presLayoutVars>
          <dgm:chPref val="3"/>
        </dgm:presLayoutVars>
      </dgm:prSet>
      <dgm:spPr/>
      <dgm:t>
        <a:bodyPr/>
        <a:lstStyle/>
        <a:p>
          <a:endParaRPr lang="fr-FR"/>
        </a:p>
      </dgm:t>
    </dgm:pt>
    <dgm:pt modelId="{6D3FDEBB-246E-4015-8708-B424C703E407}" type="pres">
      <dgm:prSet presAssocID="{EBF590C5-5FF3-4CE6-A968-705DFA209B36}" presName="hierChild4" presStyleCnt="0"/>
      <dgm:spPr/>
      <dgm:t>
        <a:bodyPr/>
        <a:lstStyle/>
        <a:p>
          <a:endParaRPr lang="fr-FR"/>
        </a:p>
      </dgm:t>
    </dgm:pt>
    <dgm:pt modelId="{2B74029D-CD34-492D-88AE-C5C49E3DD1E8}" type="pres">
      <dgm:prSet presAssocID="{0E598AF9-82A6-4ABE-96B1-B27934CC423B}" presName="Name10" presStyleLbl="parChTrans1D2" presStyleIdx="1" presStyleCnt="2"/>
      <dgm:spPr/>
      <dgm:t>
        <a:bodyPr/>
        <a:lstStyle/>
        <a:p>
          <a:endParaRPr lang="fr-FR"/>
        </a:p>
      </dgm:t>
    </dgm:pt>
    <dgm:pt modelId="{96A92359-B887-4A49-A18D-F54C367D90E1}" type="pres">
      <dgm:prSet presAssocID="{C64915AB-9DC3-4FCC-B943-92BF7BEFF02E}" presName="hierRoot2" presStyleCnt="0"/>
      <dgm:spPr/>
      <dgm:t>
        <a:bodyPr/>
        <a:lstStyle/>
        <a:p>
          <a:endParaRPr lang="fr-FR"/>
        </a:p>
      </dgm:t>
    </dgm:pt>
    <dgm:pt modelId="{960E547C-1FC3-41A2-9388-6B9C087C20B1}" type="pres">
      <dgm:prSet presAssocID="{C64915AB-9DC3-4FCC-B943-92BF7BEFF02E}" presName="composite2" presStyleCnt="0"/>
      <dgm:spPr/>
      <dgm:t>
        <a:bodyPr/>
        <a:lstStyle/>
        <a:p>
          <a:endParaRPr lang="fr-FR"/>
        </a:p>
      </dgm:t>
    </dgm:pt>
    <dgm:pt modelId="{C28D20C9-AF43-4299-8A98-DA2DCC4BD2A7}" type="pres">
      <dgm:prSet presAssocID="{C64915AB-9DC3-4FCC-B943-92BF7BEFF02E}" presName="background2" presStyleLbl="node2" presStyleIdx="1" presStyleCnt="2"/>
      <dgm:spPr/>
      <dgm:t>
        <a:bodyPr/>
        <a:lstStyle/>
        <a:p>
          <a:endParaRPr lang="fr-FR"/>
        </a:p>
      </dgm:t>
    </dgm:pt>
    <dgm:pt modelId="{741A416F-1F8E-42B6-8EF4-82813F7B4FA9}" type="pres">
      <dgm:prSet presAssocID="{C64915AB-9DC3-4FCC-B943-92BF7BEFF02E}" presName="text2" presStyleLbl="fgAcc2" presStyleIdx="1" presStyleCnt="2" custScaleX="187064" custScaleY="32858" custLinFactNeighborX="79752" custLinFactNeighborY="2355">
        <dgm:presLayoutVars>
          <dgm:chPref val="3"/>
        </dgm:presLayoutVars>
      </dgm:prSet>
      <dgm:spPr/>
      <dgm:t>
        <a:bodyPr/>
        <a:lstStyle/>
        <a:p>
          <a:endParaRPr lang="fr-FR"/>
        </a:p>
      </dgm:t>
    </dgm:pt>
    <dgm:pt modelId="{C490D02B-8305-4E34-9AEE-149DD4111919}" type="pres">
      <dgm:prSet presAssocID="{C64915AB-9DC3-4FCC-B943-92BF7BEFF02E}" presName="hierChild3" presStyleCnt="0"/>
      <dgm:spPr/>
      <dgm:t>
        <a:bodyPr/>
        <a:lstStyle/>
        <a:p>
          <a:endParaRPr lang="fr-FR"/>
        </a:p>
      </dgm:t>
    </dgm:pt>
    <dgm:pt modelId="{9FB3AC13-B6E6-4BCD-B4C0-76017963ECF1}" type="pres">
      <dgm:prSet presAssocID="{DECDA700-6069-435E-95E5-347B56302F9F}" presName="Name17" presStyleLbl="parChTrans1D3" presStyleIdx="2" presStyleCnt="3"/>
      <dgm:spPr/>
      <dgm:t>
        <a:bodyPr/>
        <a:lstStyle/>
        <a:p>
          <a:endParaRPr lang="fr-FR"/>
        </a:p>
      </dgm:t>
    </dgm:pt>
    <dgm:pt modelId="{D252C368-7108-4E63-8F5B-0C5A8D0C9118}" type="pres">
      <dgm:prSet presAssocID="{51DD45CE-6100-49D1-944A-6C2299DDBD0A}" presName="hierRoot3" presStyleCnt="0"/>
      <dgm:spPr/>
      <dgm:t>
        <a:bodyPr/>
        <a:lstStyle/>
        <a:p>
          <a:endParaRPr lang="fr-FR"/>
        </a:p>
      </dgm:t>
    </dgm:pt>
    <dgm:pt modelId="{4F676F4C-6E54-4494-A8C2-D90923863733}" type="pres">
      <dgm:prSet presAssocID="{51DD45CE-6100-49D1-944A-6C2299DDBD0A}" presName="composite3" presStyleCnt="0"/>
      <dgm:spPr/>
      <dgm:t>
        <a:bodyPr/>
        <a:lstStyle/>
        <a:p>
          <a:endParaRPr lang="fr-FR"/>
        </a:p>
      </dgm:t>
    </dgm:pt>
    <dgm:pt modelId="{6D8E6CD5-6BFD-4CBE-B874-6B35B258989D}" type="pres">
      <dgm:prSet presAssocID="{51DD45CE-6100-49D1-944A-6C2299DDBD0A}" presName="background3" presStyleLbl="node3" presStyleIdx="2" presStyleCnt="3"/>
      <dgm:spPr>
        <a:prstGeom prst="flowChartDecision">
          <a:avLst/>
        </a:prstGeom>
      </dgm:spPr>
      <dgm:t>
        <a:bodyPr/>
        <a:lstStyle/>
        <a:p>
          <a:endParaRPr lang="fr-FR"/>
        </a:p>
      </dgm:t>
    </dgm:pt>
    <dgm:pt modelId="{37A3A0E1-0A37-45A3-AB37-F362AB17B36B}" type="pres">
      <dgm:prSet presAssocID="{51DD45CE-6100-49D1-944A-6C2299DDBD0A}" presName="text3" presStyleLbl="fgAcc3" presStyleIdx="2" presStyleCnt="3" custScaleX="150682" custLinFactNeighborX="83118" custLinFactNeighborY="-20044">
        <dgm:presLayoutVars>
          <dgm:chPref val="3"/>
        </dgm:presLayoutVars>
      </dgm:prSet>
      <dgm:spPr>
        <a:prstGeom prst="flowChartDecision">
          <a:avLst/>
        </a:prstGeom>
      </dgm:spPr>
      <dgm:t>
        <a:bodyPr/>
        <a:lstStyle/>
        <a:p>
          <a:endParaRPr lang="fr-FR"/>
        </a:p>
      </dgm:t>
    </dgm:pt>
    <dgm:pt modelId="{B5B240D2-3C9C-48D0-8F2C-9B442DFA61CF}" type="pres">
      <dgm:prSet presAssocID="{51DD45CE-6100-49D1-944A-6C2299DDBD0A}" presName="hierChild4" presStyleCnt="0"/>
      <dgm:spPr/>
      <dgm:t>
        <a:bodyPr/>
        <a:lstStyle/>
        <a:p>
          <a:endParaRPr lang="fr-FR"/>
        </a:p>
      </dgm:t>
    </dgm:pt>
    <dgm:pt modelId="{3E468278-5D65-4796-A7D2-CC9C81874361}" type="pres">
      <dgm:prSet presAssocID="{3F028732-3589-41F6-8CB5-DF54B5C8626B}" presName="Name23" presStyleLbl="parChTrans1D4" presStyleIdx="0" presStyleCnt="2"/>
      <dgm:spPr/>
      <dgm:t>
        <a:bodyPr/>
        <a:lstStyle/>
        <a:p>
          <a:endParaRPr lang="fr-FR"/>
        </a:p>
      </dgm:t>
    </dgm:pt>
    <dgm:pt modelId="{395D7504-1289-4808-9C46-F0FD5F12971E}" type="pres">
      <dgm:prSet presAssocID="{54B5140E-3793-4BBE-9147-450714BD6259}" presName="hierRoot4" presStyleCnt="0"/>
      <dgm:spPr/>
      <dgm:t>
        <a:bodyPr/>
        <a:lstStyle/>
        <a:p>
          <a:endParaRPr lang="fr-FR"/>
        </a:p>
      </dgm:t>
    </dgm:pt>
    <dgm:pt modelId="{02121BA3-E1BD-4950-A31E-9F903126D507}" type="pres">
      <dgm:prSet presAssocID="{54B5140E-3793-4BBE-9147-450714BD6259}" presName="composite4" presStyleCnt="0"/>
      <dgm:spPr/>
      <dgm:t>
        <a:bodyPr/>
        <a:lstStyle/>
        <a:p>
          <a:endParaRPr lang="fr-FR"/>
        </a:p>
      </dgm:t>
    </dgm:pt>
    <dgm:pt modelId="{1FA9D4A8-68D3-4E78-9ADC-71BD4F47E015}" type="pres">
      <dgm:prSet presAssocID="{54B5140E-3793-4BBE-9147-450714BD6259}" presName="background4" presStyleLbl="node4" presStyleIdx="0" presStyleCnt="2"/>
      <dgm:spPr/>
      <dgm:t>
        <a:bodyPr/>
        <a:lstStyle/>
        <a:p>
          <a:endParaRPr lang="fr-FR"/>
        </a:p>
      </dgm:t>
    </dgm:pt>
    <dgm:pt modelId="{2AA4C715-93F8-4179-8AE0-E1D00ABD9EE4}" type="pres">
      <dgm:prSet presAssocID="{54B5140E-3793-4BBE-9147-450714BD6259}" presName="text4" presStyleLbl="fgAcc4" presStyleIdx="0" presStyleCnt="2" custLinFactNeighborX="70266" custLinFactNeighborY="-2043">
        <dgm:presLayoutVars>
          <dgm:chPref val="3"/>
        </dgm:presLayoutVars>
      </dgm:prSet>
      <dgm:spPr/>
      <dgm:t>
        <a:bodyPr/>
        <a:lstStyle/>
        <a:p>
          <a:endParaRPr lang="fr-FR"/>
        </a:p>
      </dgm:t>
    </dgm:pt>
    <dgm:pt modelId="{04F66A9D-7216-4512-9D7C-978D297291D4}" type="pres">
      <dgm:prSet presAssocID="{54B5140E-3793-4BBE-9147-450714BD6259}" presName="hierChild5" presStyleCnt="0"/>
      <dgm:spPr/>
      <dgm:t>
        <a:bodyPr/>
        <a:lstStyle/>
        <a:p>
          <a:endParaRPr lang="fr-FR"/>
        </a:p>
      </dgm:t>
    </dgm:pt>
    <dgm:pt modelId="{2D910B8D-7B82-4C7C-8E7E-75C8251DEA21}" type="pres">
      <dgm:prSet presAssocID="{B31B1B61-B410-465D-8C1D-D5410B63EE6D}" presName="Name23" presStyleLbl="parChTrans1D4" presStyleIdx="1" presStyleCnt="2"/>
      <dgm:spPr/>
      <dgm:t>
        <a:bodyPr/>
        <a:lstStyle/>
        <a:p>
          <a:endParaRPr lang="fr-FR"/>
        </a:p>
      </dgm:t>
    </dgm:pt>
    <dgm:pt modelId="{32FB248F-3EA1-441C-B55D-C0A19602C093}" type="pres">
      <dgm:prSet presAssocID="{9552BF7D-5CC4-4933-90FF-F72D7FE4B678}" presName="hierRoot4" presStyleCnt="0"/>
      <dgm:spPr/>
      <dgm:t>
        <a:bodyPr/>
        <a:lstStyle/>
        <a:p>
          <a:endParaRPr lang="fr-FR"/>
        </a:p>
      </dgm:t>
    </dgm:pt>
    <dgm:pt modelId="{6BCF576A-235F-4479-B616-383DA68B7882}" type="pres">
      <dgm:prSet presAssocID="{9552BF7D-5CC4-4933-90FF-F72D7FE4B678}" presName="composite4" presStyleCnt="0"/>
      <dgm:spPr/>
      <dgm:t>
        <a:bodyPr/>
        <a:lstStyle/>
        <a:p>
          <a:endParaRPr lang="fr-FR"/>
        </a:p>
      </dgm:t>
    </dgm:pt>
    <dgm:pt modelId="{E5B6733F-C24D-4F96-A3D8-16CE52695B65}" type="pres">
      <dgm:prSet presAssocID="{9552BF7D-5CC4-4933-90FF-F72D7FE4B678}" presName="background4" presStyleLbl="node4" presStyleIdx="1" presStyleCnt="2"/>
      <dgm:spPr/>
      <dgm:t>
        <a:bodyPr/>
        <a:lstStyle/>
        <a:p>
          <a:endParaRPr lang="fr-FR"/>
        </a:p>
      </dgm:t>
    </dgm:pt>
    <dgm:pt modelId="{85AB298B-0B60-4D80-977E-3CB655D61471}" type="pres">
      <dgm:prSet presAssocID="{9552BF7D-5CC4-4933-90FF-F72D7FE4B678}" presName="text4" presStyleLbl="fgAcc4" presStyleIdx="1" presStyleCnt="2" custLinFactX="18157" custLinFactNeighborX="100000" custLinFactNeighborY="-2881">
        <dgm:presLayoutVars>
          <dgm:chPref val="3"/>
        </dgm:presLayoutVars>
      </dgm:prSet>
      <dgm:spPr/>
      <dgm:t>
        <a:bodyPr/>
        <a:lstStyle/>
        <a:p>
          <a:endParaRPr lang="fr-FR"/>
        </a:p>
      </dgm:t>
    </dgm:pt>
    <dgm:pt modelId="{1D77A43A-C6C8-4D6D-91CA-9D1FC08675B4}" type="pres">
      <dgm:prSet presAssocID="{9552BF7D-5CC4-4933-90FF-F72D7FE4B678}" presName="hierChild5" presStyleCnt="0"/>
      <dgm:spPr/>
      <dgm:t>
        <a:bodyPr/>
        <a:lstStyle/>
        <a:p>
          <a:endParaRPr lang="fr-FR"/>
        </a:p>
      </dgm:t>
    </dgm:pt>
  </dgm:ptLst>
  <dgm:cxnLst>
    <dgm:cxn modelId="{45B1498B-BE7B-4E5C-874A-7711E964F95F}" srcId="{51DD45CE-6100-49D1-944A-6C2299DDBD0A}" destId="{9552BF7D-5CC4-4933-90FF-F72D7FE4B678}" srcOrd="1" destOrd="0" parTransId="{B31B1B61-B410-465D-8C1D-D5410B63EE6D}" sibTransId="{2A3AF904-3509-4E0C-906E-A9E506DD3784}"/>
    <dgm:cxn modelId="{C333037D-AD9C-434B-B9AB-A80D632DD754}" type="presOf" srcId="{CD7EBB0C-D313-45B8-8896-9038F3D45F46}" destId="{98535CFD-2FFF-433A-910A-E306281BA605}" srcOrd="0" destOrd="0" presId="urn:microsoft.com/office/officeart/2005/8/layout/hierarchy1"/>
    <dgm:cxn modelId="{5641D782-CA81-4BBB-BCBF-A0D09C3A0D27}" type="presOf" srcId="{D554900A-2F60-4F62-8A69-4FAFD7077AD0}" destId="{6DD1CA9A-1601-4B1A-B667-7C7D83353010}" srcOrd="0" destOrd="0" presId="urn:microsoft.com/office/officeart/2005/8/layout/hierarchy1"/>
    <dgm:cxn modelId="{6E735892-AFD2-4217-AC09-8A38F01CA205}" srcId="{B374EFDF-28D1-422B-A741-1CE0BF9BBC3C}" destId="{0593FA5C-AB35-459F-B324-E8A6A9959006}" srcOrd="0" destOrd="0" parTransId="{2B4E9F74-9153-40F8-A0C0-1542709A41CC}" sibTransId="{BC638D62-81E6-44F3-9397-CD95E2B75549}"/>
    <dgm:cxn modelId="{042C0783-EAB2-44FA-841B-45D1413A8EE1}" type="presOf" srcId="{54B5140E-3793-4BBE-9147-450714BD6259}" destId="{2AA4C715-93F8-4179-8AE0-E1D00ABD9EE4}" srcOrd="0" destOrd="0" presId="urn:microsoft.com/office/officeart/2005/8/layout/hierarchy1"/>
    <dgm:cxn modelId="{383754A2-AA12-459C-88D4-AB70C5C430E2}" type="presOf" srcId="{0E598AF9-82A6-4ABE-96B1-B27934CC423B}" destId="{2B74029D-CD34-492D-88AE-C5C49E3DD1E8}" srcOrd="0" destOrd="0" presId="urn:microsoft.com/office/officeart/2005/8/layout/hierarchy1"/>
    <dgm:cxn modelId="{89FFF0E3-49F6-40BA-839B-25D4CA21221F}" srcId="{5EDD6ABC-AE53-4D58-9E0B-13E3A9A1C1C1}" destId="{D554900A-2F60-4F62-8A69-4FAFD7077AD0}" srcOrd="0" destOrd="0" parTransId="{E3409D86-8CD5-42FC-BA82-E7823283F300}" sibTransId="{94E9BB79-6671-421E-A149-4E66696D093F}"/>
    <dgm:cxn modelId="{D1C469BD-FD5D-4093-863C-288765359711}" type="presOf" srcId="{5EDD6ABC-AE53-4D58-9E0B-13E3A9A1C1C1}" destId="{1DEF9CE4-A775-4F00-8F62-1A237F3D3ABD}" srcOrd="0" destOrd="0" presId="urn:microsoft.com/office/officeart/2005/8/layout/hierarchy1"/>
    <dgm:cxn modelId="{8B673E3D-F54C-4CE8-826D-21A7416926E8}" type="presOf" srcId="{89F4E770-EE8A-4E7F-910D-D249D2F13781}" destId="{62B91051-3728-4897-86C6-3CEFB1060509}" srcOrd="0" destOrd="0" presId="urn:microsoft.com/office/officeart/2005/8/layout/hierarchy1"/>
    <dgm:cxn modelId="{0FA0D5A6-846B-459E-9A33-02AF9D8FAFF9}" srcId="{51DD45CE-6100-49D1-944A-6C2299DDBD0A}" destId="{54B5140E-3793-4BBE-9147-450714BD6259}" srcOrd="0" destOrd="0" parTransId="{3F028732-3589-41F6-8CB5-DF54B5C8626B}" sibTransId="{35663C7D-0CD7-436A-A31B-E2BE278A0F7A}"/>
    <dgm:cxn modelId="{E3720C85-CB86-4CEA-A516-9DD8E448C60E}" srcId="{B374EFDF-28D1-422B-A741-1CE0BF9BBC3C}" destId="{EBF590C5-5FF3-4CE6-A968-705DFA209B36}" srcOrd="1" destOrd="0" parTransId="{89F4E770-EE8A-4E7F-910D-D249D2F13781}" sibTransId="{66D8CEFD-6098-4E58-9420-514159540917}"/>
    <dgm:cxn modelId="{663F65E8-D2EE-4DBB-A6E6-4A080D82E2AB}" srcId="{D554900A-2F60-4F62-8A69-4FAFD7077AD0}" destId="{B374EFDF-28D1-422B-A741-1CE0BF9BBC3C}" srcOrd="0" destOrd="0" parTransId="{CD7EBB0C-D313-45B8-8896-9038F3D45F46}" sibTransId="{B59167CC-2272-4A2C-9D19-F72FDD588005}"/>
    <dgm:cxn modelId="{C902F9F0-5CD7-46C9-8B3C-42FC602B1D93}" type="presOf" srcId="{EBF590C5-5FF3-4CE6-A968-705DFA209B36}" destId="{835CFAF2-2BE4-4771-8A68-3AEFB1AACE3C}" srcOrd="0" destOrd="0" presId="urn:microsoft.com/office/officeart/2005/8/layout/hierarchy1"/>
    <dgm:cxn modelId="{D6A9D87B-122A-42DA-BA30-1EEDF8F2E680}" type="presOf" srcId="{2B4E9F74-9153-40F8-A0C0-1542709A41CC}" destId="{B298F73C-58BC-421A-8E6C-30C9DCFC40A6}" srcOrd="0" destOrd="0" presId="urn:microsoft.com/office/officeart/2005/8/layout/hierarchy1"/>
    <dgm:cxn modelId="{08980CAA-CB17-4F8E-AA76-63536A8270E1}" type="presOf" srcId="{3F028732-3589-41F6-8CB5-DF54B5C8626B}" destId="{3E468278-5D65-4796-A7D2-CC9C81874361}" srcOrd="0" destOrd="0" presId="urn:microsoft.com/office/officeart/2005/8/layout/hierarchy1"/>
    <dgm:cxn modelId="{29CE8D05-2795-4F8D-BAE6-8018D18C4450}" type="presOf" srcId="{DECDA700-6069-435E-95E5-347B56302F9F}" destId="{9FB3AC13-B6E6-4BCD-B4C0-76017963ECF1}" srcOrd="0" destOrd="0" presId="urn:microsoft.com/office/officeart/2005/8/layout/hierarchy1"/>
    <dgm:cxn modelId="{17AD613A-498E-47CB-AC2A-C08EFA36DF4A}" type="presOf" srcId="{B374EFDF-28D1-422B-A741-1CE0BF9BBC3C}" destId="{DE8C1E28-F6EE-4FFF-96B4-B6436DBE5601}" srcOrd="0" destOrd="0" presId="urn:microsoft.com/office/officeart/2005/8/layout/hierarchy1"/>
    <dgm:cxn modelId="{D9BE1385-B7CE-4195-84F8-DF89F071CCC1}" type="presOf" srcId="{51DD45CE-6100-49D1-944A-6C2299DDBD0A}" destId="{37A3A0E1-0A37-45A3-AB37-F362AB17B36B}" srcOrd="0" destOrd="0" presId="urn:microsoft.com/office/officeart/2005/8/layout/hierarchy1"/>
    <dgm:cxn modelId="{1506DFE6-23DA-4594-9DDB-A696FA80F457}" srcId="{D554900A-2F60-4F62-8A69-4FAFD7077AD0}" destId="{C64915AB-9DC3-4FCC-B943-92BF7BEFF02E}" srcOrd="1" destOrd="0" parTransId="{0E598AF9-82A6-4ABE-96B1-B27934CC423B}" sibTransId="{9E7F8CE9-523B-4ED4-9ED2-376FF7625A62}"/>
    <dgm:cxn modelId="{4A60DA53-3D53-41A7-B36D-C2D0D623805F}" type="presOf" srcId="{C64915AB-9DC3-4FCC-B943-92BF7BEFF02E}" destId="{741A416F-1F8E-42B6-8EF4-82813F7B4FA9}" srcOrd="0" destOrd="0" presId="urn:microsoft.com/office/officeart/2005/8/layout/hierarchy1"/>
    <dgm:cxn modelId="{DF47E304-45C7-4393-8806-9CCD2477444A}" type="presOf" srcId="{9552BF7D-5CC4-4933-90FF-F72D7FE4B678}" destId="{85AB298B-0B60-4D80-977E-3CB655D61471}" srcOrd="0" destOrd="0" presId="urn:microsoft.com/office/officeart/2005/8/layout/hierarchy1"/>
    <dgm:cxn modelId="{89A7F402-CC32-4321-A282-F077CCB5B38C}" srcId="{C64915AB-9DC3-4FCC-B943-92BF7BEFF02E}" destId="{51DD45CE-6100-49D1-944A-6C2299DDBD0A}" srcOrd="0" destOrd="0" parTransId="{DECDA700-6069-435E-95E5-347B56302F9F}" sibTransId="{72B430B8-F9AC-4EDC-A1E3-CBFAF48A530B}"/>
    <dgm:cxn modelId="{38C2BB2A-31EB-4027-8F2A-D3DA0896ED57}" type="presOf" srcId="{0593FA5C-AB35-459F-B324-E8A6A9959006}" destId="{AE22DBA2-C75A-44B2-8DC2-023CCF85594F}" srcOrd="0" destOrd="0" presId="urn:microsoft.com/office/officeart/2005/8/layout/hierarchy1"/>
    <dgm:cxn modelId="{4EAA0353-F2D3-47BB-BE69-3E95A520B8DD}" type="presOf" srcId="{B31B1B61-B410-465D-8C1D-D5410B63EE6D}" destId="{2D910B8D-7B82-4C7C-8E7E-75C8251DEA21}" srcOrd="0" destOrd="0" presId="urn:microsoft.com/office/officeart/2005/8/layout/hierarchy1"/>
    <dgm:cxn modelId="{4275AC5A-59CA-46FF-8004-50AF5F059CAF}" type="presParOf" srcId="{1DEF9CE4-A775-4F00-8F62-1A237F3D3ABD}" destId="{F56EBD85-2CD8-41C8-8ED7-CA9CCF94AF83}" srcOrd="0" destOrd="0" presId="urn:microsoft.com/office/officeart/2005/8/layout/hierarchy1"/>
    <dgm:cxn modelId="{D7908C93-D595-4021-BFB7-02C580CE2BAC}" type="presParOf" srcId="{F56EBD85-2CD8-41C8-8ED7-CA9CCF94AF83}" destId="{11CDB33F-8528-4292-B2FA-F142CE2F45B0}" srcOrd="0" destOrd="0" presId="urn:microsoft.com/office/officeart/2005/8/layout/hierarchy1"/>
    <dgm:cxn modelId="{822F1B1F-D22B-46C9-94A6-D3FB18D183ED}" type="presParOf" srcId="{11CDB33F-8528-4292-B2FA-F142CE2F45B0}" destId="{2D547C98-3675-474E-9033-F046DDA0C0DF}" srcOrd="0" destOrd="0" presId="urn:microsoft.com/office/officeart/2005/8/layout/hierarchy1"/>
    <dgm:cxn modelId="{CA8B9BD3-2330-4A87-A043-928A3E60B889}" type="presParOf" srcId="{11CDB33F-8528-4292-B2FA-F142CE2F45B0}" destId="{6DD1CA9A-1601-4B1A-B667-7C7D83353010}" srcOrd="1" destOrd="0" presId="urn:microsoft.com/office/officeart/2005/8/layout/hierarchy1"/>
    <dgm:cxn modelId="{8E8D0B6A-D6E9-4D72-A1E6-82089505FC5B}" type="presParOf" srcId="{F56EBD85-2CD8-41C8-8ED7-CA9CCF94AF83}" destId="{5BD00664-0C4E-43BE-A604-5B3A5CF1AF73}" srcOrd="1" destOrd="0" presId="urn:microsoft.com/office/officeart/2005/8/layout/hierarchy1"/>
    <dgm:cxn modelId="{7961FD45-E209-420C-A4F8-B8017B597269}" type="presParOf" srcId="{5BD00664-0C4E-43BE-A604-5B3A5CF1AF73}" destId="{98535CFD-2FFF-433A-910A-E306281BA605}" srcOrd="0" destOrd="0" presId="urn:microsoft.com/office/officeart/2005/8/layout/hierarchy1"/>
    <dgm:cxn modelId="{FE0EECE6-508D-4F6F-9B88-5BBEEC2B6F48}" type="presParOf" srcId="{5BD00664-0C4E-43BE-A604-5B3A5CF1AF73}" destId="{3FD19ED5-3639-43E2-BC86-ACDB9ED4E058}" srcOrd="1" destOrd="0" presId="urn:microsoft.com/office/officeart/2005/8/layout/hierarchy1"/>
    <dgm:cxn modelId="{FE3CFF31-06EF-49EE-9934-3325B1802906}" type="presParOf" srcId="{3FD19ED5-3639-43E2-BC86-ACDB9ED4E058}" destId="{7FCE4CC9-B3DE-4B1F-89B1-74E317E8C9FC}" srcOrd="0" destOrd="0" presId="urn:microsoft.com/office/officeart/2005/8/layout/hierarchy1"/>
    <dgm:cxn modelId="{319F3F45-E9C0-4A51-A5C9-1E5E2ACFE05C}" type="presParOf" srcId="{7FCE4CC9-B3DE-4B1F-89B1-74E317E8C9FC}" destId="{9D8BB580-1F80-41CA-A5D5-A76746871E15}" srcOrd="0" destOrd="0" presId="urn:microsoft.com/office/officeart/2005/8/layout/hierarchy1"/>
    <dgm:cxn modelId="{9D0A8F01-3837-4627-81DD-402A5E5E8B76}" type="presParOf" srcId="{7FCE4CC9-B3DE-4B1F-89B1-74E317E8C9FC}" destId="{DE8C1E28-F6EE-4FFF-96B4-B6436DBE5601}" srcOrd="1" destOrd="0" presId="urn:microsoft.com/office/officeart/2005/8/layout/hierarchy1"/>
    <dgm:cxn modelId="{6A3A8781-E50C-4A6D-9838-6D7F8A6EED3C}" type="presParOf" srcId="{3FD19ED5-3639-43E2-BC86-ACDB9ED4E058}" destId="{9E1C03A0-FBA2-4068-B167-67736B06EA6A}" srcOrd="1" destOrd="0" presId="urn:microsoft.com/office/officeart/2005/8/layout/hierarchy1"/>
    <dgm:cxn modelId="{C4D4F046-5E0E-4742-8857-1E71B8977D55}" type="presParOf" srcId="{9E1C03A0-FBA2-4068-B167-67736B06EA6A}" destId="{B298F73C-58BC-421A-8E6C-30C9DCFC40A6}" srcOrd="0" destOrd="0" presId="urn:microsoft.com/office/officeart/2005/8/layout/hierarchy1"/>
    <dgm:cxn modelId="{9DC75487-1FB1-4961-AF70-4057F4BB3905}" type="presParOf" srcId="{9E1C03A0-FBA2-4068-B167-67736B06EA6A}" destId="{C18FC0D9-7BB1-4625-A53A-410B70733CC9}" srcOrd="1" destOrd="0" presId="urn:microsoft.com/office/officeart/2005/8/layout/hierarchy1"/>
    <dgm:cxn modelId="{FC6E9263-7632-43CE-A1CD-F53DD938B440}" type="presParOf" srcId="{C18FC0D9-7BB1-4625-A53A-410B70733CC9}" destId="{046A81E4-57B3-45E7-9BC1-B26E9358E7E6}" srcOrd="0" destOrd="0" presId="urn:microsoft.com/office/officeart/2005/8/layout/hierarchy1"/>
    <dgm:cxn modelId="{43D4C942-3D6A-4985-8229-87CEE5D20378}" type="presParOf" srcId="{046A81E4-57B3-45E7-9BC1-B26E9358E7E6}" destId="{BB9159B6-C04B-4920-A6BF-D07F640EDE4D}" srcOrd="0" destOrd="0" presId="urn:microsoft.com/office/officeart/2005/8/layout/hierarchy1"/>
    <dgm:cxn modelId="{1A4E8C70-C323-4C96-A588-E1DD59C42636}" type="presParOf" srcId="{046A81E4-57B3-45E7-9BC1-B26E9358E7E6}" destId="{AE22DBA2-C75A-44B2-8DC2-023CCF85594F}" srcOrd="1" destOrd="0" presId="urn:microsoft.com/office/officeart/2005/8/layout/hierarchy1"/>
    <dgm:cxn modelId="{E9A0D72B-CEC9-48BF-9D83-B352C5DE419F}" type="presParOf" srcId="{C18FC0D9-7BB1-4625-A53A-410B70733CC9}" destId="{A00E0331-A5C0-4310-846D-4B4B0ACAF59D}" srcOrd="1" destOrd="0" presId="urn:microsoft.com/office/officeart/2005/8/layout/hierarchy1"/>
    <dgm:cxn modelId="{701AD59C-1E18-4A38-8FC8-E448A6547284}" type="presParOf" srcId="{9E1C03A0-FBA2-4068-B167-67736B06EA6A}" destId="{62B91051-3728-4897-86C6-3CEFB1060509}" srcOrd="2" destOrd="0" presId="urn:microsoft.com/office/officeart/2005/8/layout/hierarchy1"/>
    <dgm:cxn modelId="{B7531E6A-5FEC-4EF4-9D83-B28EC3EC8580}" type="presParOf" srcId="{9E1C03A0-FBA2-4068-B167-67736B06EA6A}" destId="{D5919E43-5BFD-450C-AE92-AB77F8BC9DAE}" srcOrd="3" destOrd="0" presId="urn:microsoft.com/office/officeart/2005/8/layout/hierarchy1"/>
    <dgm:cxn modelId="{2A63216C-2BE1-498F-9FF9-B35E60EB9C82}" type="presParOf" srcId="{D5919E43-5BFD-450C-AE92-AB77F8BC9DAE}" destId="{4979B8D0-F420-4386-9D7D-BDDFDC62848D}" srcOrd="0" destOrd="0" presId="urn:microsoft.com/office/officeart/2005/8/layout/hierarchy1"/>
    <dgm:cxn modelId="{74EEBC65-06B0-4D40-9C03-954E9CA5D299}" type="presParOf" srcId="{4979B8D0-F420-4386-9D7D-BDDFDC62848D}" destId="{31483EC7-FF04-4F90-8F33-6F131A140A7D}" srcOrd="0" destOrd="0" presId="urn:microsoft.com/office/officeart/2005/8/layout/hierarchy1"/>
    <dgm:cxn modelId="{598B2AB0-653E-467F-AED0-2F4377AC0DEF}" type="presParOf" srcId="{4979B8D0-F420-4386-9D7D-BDDFDC62848D}" destId="{835CFAF2-2BE4-4771-8A68-3AEFB1AACE3C}" srcOrd="1" destOrd="0" presId="urn:microsoft.com/office/officeart/2005/8/layout/hierarchy1"/>
    <dgm:cxn modelId="{4D298912-B2E8-4792-9916-705BACED9917}" type="presParOf" srcId="{D5919E43-5BFD-450C-AE92-AB77F8BC9DAE}" destId="{6D3FDEBB-246E-4015-8708-B424C703E407}" srcOrd="1" destOrd="0" presId="urn:microsoft.com/office/officeart/2005/8/layout/hierarchy1"/>
    <dgm:cxn modelId="{C8A19569-6ECE-498F-8203-C6D6D58DB32A}" type="presParOf" srcId="{5BD00664-0C4E-43BE-A604-5B3A5CF1AF73}" destId="{2B74029D-CD34-492D-88AE-C5C49E3DD1E8}" srcOrd="2" destOrd="0" presId="urn:microsoft.com/office/officeart/2005/8/layout/hierarchy1"/>
    <dgm:cxn modelId="{BE28BEA7-C1DF-4762-8E5C-5D67F883F8DD}" type="presParOf" srcId="{5BD00664-0C4E-43BE-A604-5B3A5CF1AF73}" destId="{96A92359-B887-4A49-A18D-F54C367D90E1}" srcOrd="3" destOrd="0" presId="urn:microsoft.com/office/officeart/2005/8/layout/hierarchy1"/>
    <dgm:cxn modelId="{2BC8AFC6-3D0C-4EF0-836A-CFE691B60ED3}" type="presParOf" srcId="{96A92359-B887-4A49-A18D-F54C367D90E1}" destId="{960E547C-1FC3-41A2-9388-6B9C087C20B1}" srcOrd="0" destOrd="0" presId="urn:microsoft.com/office/officeart/2005/8/layout/hierarchy1"/>
    <dgm:cxn modelId="{E8FADA80-837C-489F-8EFE-234372AB5FE0}" type="presParOf" srcId="{960E547C-1FC3-41A2-9388-6B9C087C20B1}" destId="{C28D20C9-AF43-4299-8A98-DA2DCC4BD2A7}" srcOrd="0" destOrd="0" presId="urn:microsoft.com/office/officeart/2005/8/layout/hierarchy1"/>
    <dgm:cxn modelId="{DCBC913F-6BDC-459D-B74A-E196720D668E}" type="presParOf" srcId="{960E547C-1FC3-41A2-9388-6B9C087C20B1}" destId="{741A416F-1F8E-42B6-8EF4-82813F7B4FA9}" srcOrd="1" destOrd="0" presId="urn:microsoft.com/office/officeart/2005/8/layout/hierarchy1"/>
    <dgm:cxn modelId="{F5CE8F09-73D9-41D3-856B-3FF23875FA77}" type="presParOf" srcId="{96A92359-B887-4A49-A18D-F54C367D90E1}" destId="{C490D02B-8305-4E34-9AEE-149DD4111919}" srcOrd="1" destOrd="0" presId="urn:microsoft.com/office/officeart/2005/8/layout/hierarchy1"/>
    <dgm:cxn modelId="{4348BB40-80F4-4466-B21D-F245FA69817F}" type="presParOf" srcId="{C490D02B-8305-4E34-9AEE-149DD4111919}" destId="{9FB3AC13-B6E6-4BCD-B4C0-76017963ECF1}" srcOrd="0" destOrd="0" presId="urn:microsoft.com/office/officeart/2005/8/layout/hierarchy1"/>
    <dgm:cxn modelId="{B0A04EB6-58E8-4306-B48B-D3A76360772C}" type="presParOf" srcId="{C490D02B-8305-4E34-9AEE-149DD4111919}" destId="{D252C368-7108-4E63-8F5B-0C5A8D0C9118}" srcOrd="1" destOrd="0" presId="urn:microsoft.com/office/officeart/2005/8/layout/hierarchy1"/>
    <dgm:cxn modelId="{C458B1D0-49C5-4F20-AC94-9A1062448840}" type="presParOf" srcId="{D252C368-7108-4E63-8F5B-0C5A8D0C9118}" destId="{4F676F4C-6E54-4494-A8C2-D90923863733}" srcOrd="0" destOrd="0" presId="urn:microsoft.com/office/officeart/2005/8/layout/hierarchy1"/>
    <dgm:cxn modelId="{04B35EF3-4667-4557-8666-CC7F91118AAB}" type="presParOf" srcId="{4F676F4C-6E54-4494-A8C2-D90923863733}" destId="{6D8E6CD5-6BFD-4CBE-B874-6B35B258989D}" srcOrd="0" destOrd="0" presId="urn:microsoft.com/office/officeart/2005/8/layout/hierarchy1"/>
    <dgm:cxn modelId="{19C7128F-329F-4344-9E9C-D08D4EFFDF3A}" type="presParOf" srcId="{4F676F4C-6E54-4494-A8C2-D90923863733}" destId="{37A3A0E1-0A37-45A3-AB37-F362AB17B36B}" srcOrd="1" destOrd="0" presId="urn:microsoft.com/office/officeart/2005/8/layout/hierarchy1"/>
    <dgm:cxn modelId="{8DD98B79-C332-4188-B4C3-342F78D5BCC5}" type="presParOf" srcId="{D252C368-7108-4E63-8F5B-0C5A8D0C9118}" destId="{B5B240D2-3C9C-48D0-8F2C-9B442DFA61CF}" srcOrd="1" destOrd="0" presId="urn:microsoft.com/office/officeart/2005/8/layout/hierarchy1"/>
    <dgm:cxn modelId="{A51026B2-EB5C-4CEC-A028-E703C7F8B698}" type="presParOf" srcId="{B5B240D2-3C9C-48D0-8F2C-9B442DFA61CF}" destId="{3E468278-5D65-4796-A7D2-CC9C81874361}" srcOrd="0" destOrd="0" presId="urn:microsoft.com/office/officeart/2005/8/layout/hierarchy1"/>
    <dgm:cxn modelId="{9E9864F1-4891-4625-A70A-720F6495ABE2}" type="presParOf" srcId="{B5B240D2-3C9C-48D0-8F2C-9B442DFA61CF}" destId="{395D7504-1289-4808-9C46-F0FD5F12971E}" srcOrd="1" destOrd="0" presId="urn:microsoft.com/office/officeart/2005/8/layout/hierarchy1"/>
    <dgm:cxn modelId="{2F3584B0-9988-405B-9A4A-2614E758BFCB}" type="presParOf" srcId="{395D7504-1289-4808-9C46-F0FD5F12971E}" destId="{02121BA3-E1BD-4950-A31E-9F903126D507}" srcOrd="0" destOrd="0" presId="urn:microsoft.com/office/officeart/2005/8/layout/hierarchy1"/>
    <dgm:cxn modelId="{ADB97867-1729-4E08-8063-C1B5C87E93A3}" type="presParOf" srcId="{02121BA3-E1BD-4950-A31E-9F903126D507}" destId="{1FA9D4A8-68D3-4E78-9ADC-71BD4F47E015}" srcOrd="0" destOrd="0" presId="urn:microsoft.com/office/officeart/2005/8/layout/hierarchy1"/>
    <dgm:cxn modelId="{F49C197B-80EC-4510-8857-C7864758429E}" type="presParOf" srcId="{02121BA3-E1BD-4950-A31E-9F903126D507}" destId="{2AA4C715-93F8-4179-8AE0-E1D00ABD9EE4}" srcOrd="1" destOrd="0" presId="urn:microsoft.com/office/officeart/2005/8/layout/hierarchy1"/>
    <dgm:cxn modelId="{F0DAA5FF-A48E-4159-8443-9A1347B47562}" type="presParOf" srcId="{395D7504-1289-4808-9C46-F0FD5F12971E}" destId="{04F66A9D-7216-4512-9D7C-978D297291D4}" srcOrd="1" destOrd="0" presId="urn:microsoft.com/office/officeart/2005/8/layout/hierarchy1"/>
    <dgm:cxn modelId="{E719D700-6D09-4BC5-96BF-59D49F0EF235}" type="presParOf" srcId="{B5B240D2-3C9C-48D0-8F2C-9B442DFA61CF}" destId="{2D910B8D-7B82-4C7C-8E7E-75C8251DEA21}" srcOrd="2" destOrd="0" presId="urn:microsoft.com/office/officeart/2005/8/layout/hierarchy1"/>
    <dgm:cxn modelId="{D4C94442-9A40-4988-895C-C6EE323F3038}" type="presParOf" srcId="{B5B240D2-3C9C-48D0-8F2C-9B442DFA61CF}" destId="{32FB248F-3EA1-441C-B55D-C0A19602C093}" srcOrd="3" destOrd="0" presId="urn:microsoft.com/office/officeart/2005/8/layout/hierarchy1"/>
    <dgm:cxn modelId="{175CCBE6-62E7-4B43-8F85-6EBCF7DF9640}" type="presParOf" srcId="{32FB248F-3EA1-441C-B55D-C0A19602C093}" destId="{6BCF576A-235F-4479-B616-383DA68B7882}" srcOrd="0" destOrd="0" presId="urn:microsoft.com/office/officeart/2005/8/layout/hierarchy1"/>
    <dgm:cxn modelId="{FA2607F5-9E91-4EEE-933F-F3FAD08E13BD}" type="presParOf" srcId="{6BCF576A-235F-4479-B616-383DA68B7882}" destId="{E5B6733F-C24D-4F96-A3D8-16CE52695B65}" srcOrd="0" destOrd="0" presId="urn:microsoft.com/office/officeart/2005/8/layout/hierarchy1"/>
    <dgm:cxn modelId="{FE3A905F-B1CF-45E2-A914-3F05426C12F2}" type="presParOf" srcId="{6BCF576A-235F-4479-B616-383DA68B7882}" destId="{85AB298B-0B60-4D80-977E-3CB655D61471}" srcOrd="1" destOrd="0" presId="urn:microsoft.com/office/officeart/2005/8/layout/hierarchy1"/>
    <dgm:cxn modelId="{49AF47D4-21D5-427B-B337-0920F30CA9A0}" type="presParOf" srcId="{32FB248F-3EA1-441C-B55D-C0A19602C093}" destId="{1D77A43A-C6C8-4D6D-91CA-9D1FC08675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C0C8F-0860-4000-AE8A-8B15CA46C53B}">
      <dsp:nvSpPr>
        <dsp:cNvPr id="0" name=""/>
        <dsp:cNvSpPr/>
      </dsp:nvSpPr>
      <dsp:spPr>
        <a:xfrm>
          <a:off x="1362" y="177577"/>
          <a:ext cx="2231928" cy="2231928"/>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830" tIns="13970" rIns="122830" bIns="13970" numCol="1" spcCol="1270" anchor="ctr" anchorCtr="0">
          <a:noAutofit/>
        </a:bodyPr>
        <a:lstStyle/>
        <a:p>
          <a:pPr lvl="0" algn="ctr" defTabSz="488950">
            <a:lnSpc>
              <a:spcPct val="90000"/>
            </a:lnSpc>
            <a:spcBef>
              <a:spcPct val="0"/>
            </a:spcBef>
            <a:spcAft>
              <a:spcPct val="35000"/>
            </a:spcAft>
          </a:pPr>
          <a:r>
            <a:rPr lang="fr-FR" sz="1100" b="1" kern="1200" dirty="0" smtClean="0"/>
            <a:t>FRAIS DE MEDECINE</a:t>
          </a:r>
        </a:p>
        <a:p>
          <a:pPr lvl="0" algn="ctr" defTabSz="488950">
            <a:lnSpc>
              <a:spcPct val="90000"/>
            </a:lnSpc>
            <a:spcBef>
              <a:spcPct val="0"/>
            </a:spcBef>
            <a:spcAft>
              <a:spcPct val="35000"/>
            </a:spcAft>
          </a:pPr>
          <a:r>
            <a:rPr lang="fr-FR" sz="1100" kern="1200" dirty="0" smtClean="0"/>
            <a:t>Générale et spécialisée</a:t>
          </a:r>
          <a:endParaRPr lang="fr-FR" sz="1100" kern="1200" dirty="0"/>
        </a:p>
      </dsp:txBody>
      <dsp:txXfrm>
        <a:off x="328220" y="504435"/>
        <a:ext cx="1578212" cy="1578212"/>
      </dsp:txXfrm>
    </dsp:sp>
    <dsp:sp modelId="{21556999-8E5D-41CA-A46D-D52F94E0A75A}">
      <dsp:nvSpPr>
        <dsp:cNvPr id="0" name=""/>
        <dsp:cNvSpPr/>
      </dsp:nvSpPr>
      <dsp:spPr>
        <a:xfrm>
          <a:off x="1786905" y="177577"/>
          <a:ext cx="2231928" cy="2231928"/>
        </a:xfrm>
        <a:prstGeom prst="ellipse">
          <a:avLst/>
        </a:prstGeom>
        <a:gradFill rotWithShape="0">
          <a:gsLst>
            <a:gs pos="0">
              <a:schemeClr val="accent2">
                <a:alpha val="50000"/>
                <a:hueOff val="-1897163"/>
                <a:satOff val="9614"/>
                <a:lumOff val="-4078"/>
                <a:alphaOff val="0"/>
                <a:lumMod val="110000"/>
                <a:satMod val="105000"/>
                <a:tint val="67000"/>
              </a:schemeClr>
            </a:gs>
            <a:gs pos="50000">
              <a:schemeClr val="accent2">
                <a:alpha val="50000"/>
                <a:hueOff val="-1897163"/>
                <a:satOff val="9614"/>
                <a:lumOff val="-4078"/>
                <a:alphaOff val="0"/>
                <a:lumMod val="105000"/>
                <a:satMod val="103000"/>
                <a:tint val="73000"/>
              </a:schemeClr>
            </a:gs>
            <a:gs pos="100000">
              <a:schemeClr val="accent2">
                <a:alpha val="50000"/>
                <a:hueOff val="-1897163"/>
                <a:satOff val="9614"/>
                <a:lumOff val="-4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830" tIns="13970" rIns="122830" bIns="13970" numCol="1" spcCol="1270" anchor="ctr" anchorCtr="0">
          <a:noAutofit/>
        </a:bodyPr>
        <a:lstStyle/>
        <a:p>
          <a:pPr lvl="0" algn="ctr" defTabSz="488950">
            <a:lnSpc>
              <a:spcPct val="90000"/>
            </a:lnSpc>
            <a:spcBef>
              <a:spcPct val="0"/>
            </a:spcBef>
            <a:spcAft>
              <a:spcPct val="35000"/>
            </a:spcAft>
          </a:pPr>
          <a:r>
            <a:rPr lang="fr-FR" sz="1100" b="1" kern="1200" dirty="0" smtClean="0"/>
            <a:t>FRAIS DENTAIRE </a:t>
          </a:r>
        </a:p>
        <a:p>
          <a:pPr lvl="0" algn="ctr" defTabSz="488950">
            <a:lnSpc>
              <a:spcPct val="90000"/>
            </a:lnSpc>
            <a:spcBef>
              <a:spcPct val="0"/>
            </a:spcBef>
            <a:spcAft>
              <a:spcPct val="35000"/>
            </a:spcAft>
          </a:pPr>
          <a:r>
            <a:rPr lang="fr-FR" sz="1100" kern="1200" dirty="0" smtClean="0"/>
            <a:t>soins et prothèses dentaires</a:t>
          </a:r>
          <a:endParaRPr lang="fr-FR" sz="1100" kern="1200" dirty="0"/>
        </a:p>
      </dsp:txBody>
      <dsp:txXfrm>
        <a:off x="2113763" y="504435"/>
        <a:ext cx="1578212" cy="1578212"/>
      </dsp:txXfrm>
    </dsp:sp>
    <dsp:sp modelId="{7EBF0C1C-1252-4232-8440-51234F6F06AB}">
      <dsp:nvSpPr>
        <dsp:cNvPr id="0" name=""/>
        <dsp:cNvSpPr/>
      </dsp:nvSpPr>
      <dsp:spPr>
        <a:xfrm>
          <a:off x="3572448" y="177577"/>
          <a:ext cx="2231928" cy="2231928"/>
        </a:xfrm>
        <a:prstGeom prst="ellipse">
          <a:avLst/>
        </a:prstGeom>
        <a:gradFill rotWithShape="0">
          <a:gsLst>
            <a:gs pos="0">
              <a:schemeClr val="accent2">
                <a:alpha val="50000"/>
                <a:hueOff val="-3794325"/>
                <a:satOff val="19228"/>
                <a:lumOff val="-8157"/>
                <a:alphaOff val="0"/>
                <a:lumMod val="110000"/>
                <a:satMod val="105000"/>
                <a:tint val="67000"/>
              </a:schemeClr>
            </a:gs>
            <a:gs pos="50000">
              <a:schemeClr val="accent2">
                <a:alpha val="50000"/>
                <a:hueOff val="-3794325"/>
                <a:satOff val="19228"/>
                <a:lumOff val="-8157"/>
                <a:alphaOff val="0"/>
                <a:lumMod val="105000"/>
                <a:satMod val="103000"/>
                <a:tint val="73000"/>
              </a:schemeClr>
            </a:gs>
            <a:gs pos="100000">
              <a:schemeClr val="accent2">
                <a:alpha val="50000"/>
                <a:hueOff val="-3794325"/>
                <a:satOff val="19228"/>
                <a:lumOff val="-8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830" tIns="13970" rIns="122830" bIns="13970" numCol="1" spcCol="1270" anchor="ctr" anchorCtr="0">
          <a:noAutofit/>
        </a:bodyPr>
        <a:lstStyle/>
        <a:p>
          <a:pPr lvl="0" algn="ctr" defTabSz="488950">
            <a:lnSpc>
              <a:spcPct val="90000"/>
            </a:lnSpc>
            <a:spcBef>
              <a:spcPct val="0"/>
            </a:spcBef>
            <a:spcAft>
              <a:spcPct val="35000"/>
            </a:spcAft>
          </a:pPr>
          <a:r>
            <a:rPr lang="fr-FR" sz="1100" b="1" kern="1200" dirty="0" smtClean="0"/>
            <a:t>MEDICAMENTS ET APPAREILLAGE</a:t>
          </a:r>
        </a:p>
      </dsp:txBody>
      <dsp:txXfrm>
        <a:off x="3899306" y="504435"/>
        <a:ext cx="1578212" cy="1578212"/>
      </dsp:txXfrm>
    </dsp:sp>
    <dsp:sp modelId="{78A2D784-8F0F-4AD9-957B-A4E9038FDF15}">
      <dsp:nvSpPr>
        <dsp:cNvPr id="0" name=""/>
        <dsp:cNvSpPr/>
      </dsp:nvSpPr>
      <dsp:spPr>
        <a:xfrm>
          <a:off x="5357992" y="177577"/>
          <a:ext cx="2231928" cy="2231928"/>
        </a:xfrm>
        <a:prstGeom prst="ellipse">
          <a:avLst/>
        </a:prstGeom>
        <a:gradFill rotWithShape="0">
          <a:gsLst>
            <a:gs pos="0">
              <a:schemeClr val="accent2">
                <a:alpha val="50000"/>
                <a:hueOff val="-5691488"/>
                <a:satOff val="28842"/>
                <a:lumOff val="-12235"/>
                <a:alphaOff val="0"/>
                <a:lumMod val="110000"/>
                <a:satMod val="105000"/>
                <a:tint val="67000"/>
              </a:schemeClr>
            </a:gs>
            <a:gs pos="50000">
              <a:schemeClr val="accent2">
                <a:alpha val="50000"/>
                <a:hueOff val="-5691488"/>
                <a:satOff val="28842"/>
                <a:lumOff val="-12235"/>
                <a:alphaOff val="0"/>
                <a:lumMod val="105000"/>
                <a:satMod val="103000"/>
                <a:tint val="73000"/>
              </a:schemeClr>
            </a:gs>
            <a:gs pos="100000">
              <a:schemeClr val="accent2">
                <a:alpha val="50000"/>
                <a:hueOff val="-5691488"/>
                <a:satOff val="28842"/>
                <a:lumOff val="-12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830" tIns="13970" rIns="122830" bIns="13970" numCol="1" spcCol="1270" anchor="ctr" anchorCtr="0">
          <a:noAutofit/>
        </a:bodyPr>
        <a:lstStyle/>
        <a:p>
          <a:pPr lvl="0" algn="ctr" defTabSz="488950">
            <a:lnSpc>
              <a:spcPct val="90000"/>
            </a:lnSpc>
            <a:spcBef>
              <a:spcPct val="0"/>
            </a:spcBef>
            <a:spcAft>
              <a:spcPct val="35000"/>
            </a:spcAft>
          </a:pPr>
          <a:r>
            <a:rPr lang="fr-FR" sz="1100" b="1" kern="1200" dirty="0" smtClean="0"/>
            <a:t>FRAIS HEBERGMENENT ET TRAITEMENT </a:t>
          </a:r>
          <a:r>
            <a:rPr lang="fr-FR" sz="1100" kern="1200" dirty="0" smtClean="0"/>
            <a:t>des enfants en situation de handicaps placés en CMP</a:t>
          </a:r>
          <a:endParaRPr lang="fr-FR" sz="1100" kern="1200" dirty="0"/>
        </a:p>
      </dsp:txBody>
      <dsp:txXfrm>
        <a:off x="5684850" y="504435"/>
        <a:ext cx="1578212" cy="1578212"/>
      </dsp:txXfrm>
    </dsp:sp>
    <dsp:sp modelId="{3949D527-AA53-4A64-A7A0-865EC32A1BB3}">
      <dsp:nvSpPr>
        <dsp:cNvPr id="0" name=""/>
        <dsp:cNvSpPr/>
      </dsp:nvSpPr>
      <dsp:spPr>
        <a:xfrm>
          <a:off x="7143535" y="177577"/>
          <a:ext cx="2231928" cy="2231928"/>
        </a:xfrm>
        <a:prstGeom prst="ellipse">
          <a:avLst/>
        </a:prstGeom>
        <a:gradFill rotWithShape="0">
          <a:gsLst>
            <a:gs pos="0">
              <a:schemeClr val="accent2">
                <a:alpha val="50000"/>
                <a:hueOff val="-7588650"/>
                <a:satOff val="38456"/>
                <a:lumOff val="-16314"/>
                <a:alphaOff val="0"/>
                <a:lumMod val="110000"/>
                <a:satMod val="105000"/>
                <a:tint val="67000"/>
              </a:schemeClr>
            </a:gs>
            <a:gs pos="50000">
              <a:schemeClr val="accent2">
                <a:alpha val="50000"/>
                <a:hueOff val="-7588650"/>
                <a:satOff val="38456"/>
                <a:lumOff val="-16314"/>
                <a:alphaOff val="0"/>
                <a:lumMod val="105000"/>
                <a:satMod val="103000"/>
                <a:tint val="73000"/>
              </a:schemeClr>
            </a:gs>
            <a:gs pos="100000">
              <a:schemeClr val="accent2">
                <a:alpha val="50000"/>
                <a:hueOff val="-7588650"/>
                <a:satOff val="38456"/>
                <a:lumOff val="-16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830" tIns="13970" rIns="122830" bIns="13970" numCol="1" spcCol="1270" anchor="ctr" anchorCtr="0">
          <a:noAutofit/>
        </a:bodyPr>
        <a:lstStyle/>
        <a:p>
          <a:pPr lvl="0" algn="ctr" defTabSz="488950">
            <a:lnSpc>
              <a:spcPct val="90000"/>
            </a:lnSpc>
            <a:spcBef>
              <a:spcPct val="0"/>
            </a:spcBef>
            <a:spcAft>
              <a:spcPct val="35000"/>
            </a:spcAft>
          </a:pPr>
          <a:r>
            <a:rPr lang="fr-FR" sz="1100" b="1" kern="1200" dirty="0" smtClean="0"/>
            <a:t>FRAIS BIOLOGIE</a:t>
          </a:r>
        </a:p>
        <a:p>
          <a:pPr lvl="0" algn="ctr" defTabSz="488950">
            <a:lnSpc>
              <a:spcPct val="90000"/>
            </a:lnSpc>
            <a:spcBef>
              <a:spcPct val="0"/>
            </a:spcBef>
            <a:spcAft>
              <a:spcPct val="35000"/>
            </a:spcAft>
          </a:pPr>
          <a:r>
            <a:rPr lang="fr-FR" sz="1100" kern="1200" dirty="0" smtClean="0"/>
            <a:t>Analyses et examens de laboratoire</a:t>
          </a:r>
          <a:endParaRPr lang="fr-FR" sz="1100" kern="1200" dirty="0"/>
        </a:p>
      </dsp:txBody>
      <dsp:txXfrm>
        <a:off x="7470393" y="504435"/>
        <a:ext cx="1578212" cy="1578212"/>
      </dsp:txXfrm>
    </dsp:sp>
    <dsp:sp modelId="{65184118-E9E6-4B70-8379-6EC83B993D75}">
      <dsp:nvSpPr>
        <dsp:cNvPr id="0" name=""/>
        <dsp:cNvSpPr/>
      </dsp:nvSpPr>
      <dsp:spPr>
        <a:xfrm>
          <a:off x="8929078" y="177577"/>
          <a:ext cx="2231928" cy="2231928"/>
        </a:xfrm>
        <a:prstGeom prst="ellipse">
          <a:avLst/>
        </a:prstGeom>
        <a:gradFill rotWithShape="0">
          <a:gsLst>
            <a:gs pos="0">
              <a:schemeClr val="accent2">
                <a:alpha val="50000"/>
                <a:hueOff val="-9485813"/>
                <a:satOff val="48070"/>
                <a:lumOff val="-20392"/>
                <a:alphaOff val="0"/>
                <a:lumMod val="110000"/>
                <a:satMod val="105000"/>
                <a:tint val="67000"/>
              </a:schemeClr>
            </a:gs>
            <a:gs pos="50000">
              <a:schemeClr val="accent2">
                <a:alpha val="50000"/>
                <a:hueOff val="-9485813"/>
                <a:satOff val="48070"/>
                <a:lumOff val="-20392"/>
                <a:alphaOff val="0"/>
                <a:lumMod val="105000"/>
                <a:satMod val="103000"/>
                <a:tint val="73000"/>
              </a:schemeClr>
            </a:gs>
            <a:gs pos="100000">
              <a:schemeClr val="accent2">
                <a:alpha val="50000"/>
                <a:hueOff val="-9485813"/>
                <a:satOff val="48070"/>
                <a:lumOff val="-20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830" tIns="13970" rIns="122830" bIns="13970" numCol="1" spcCol="1270" anchor="ctr" anchorCtr="0">
          <a:noAutofit/>
        </a:bodyPr>
        <a:lstStyle/>
        <a:p>
          <a:pPr lvl="0" algn="ctr" defTabSz="488950">
            <a:lnSpc>
              <a:spcPct val="90000"/>
            </a:lnSpc>
            <a:spcBef>
              <a:spcPct val="0"/>
            </a:spcBef>
            <a:spcAft>
              <a:spcPct val="35000"/>
            </a:spcAft>
          </a:pPr>
          <a:r>
            <a:rPr lang="fr-FR" sz="1100" b="1" kern="1200" dirty="0" smtClean="0"/>
            <a:t>FRAIS HOSPITALISATION ET TRAITEMENT </a:t>
          </a:r>
          <a:r>
            <a:rPr lang="fr-FR" sz="1100" kern="1200" dirty="0" smtClean="0"/>
            <a:t>dans des établissement De soins, de réadaptation fonctionnelle ou d’éducation professionnelle</a:t>
          </a:r>
          <a:endParaRPr lang="fr-FR" sz="1100" kern="1200" dirty="0"/>
        </a:p>
      </dsp:txBody>
      <dsp:txXfrm>
        <a:off x="9255936" y="504435"/>
        <a:ext cx="1578212" cy="1578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0EA31-2FA9-46AC-9406-C170B7A501DA}">
      <dsp:nvSpPr>
        <dsp:cNvPr id="0" name=""/>
        <dsp:cNvSpPr/>
      </dsp:nvSpPr>
      <dsp:spPr>
        <a:xfrm>
          <a:off x="236355" y="839"/>
          <a:ext cx="1615249" cy="1615249"/>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8893" tIns="13970" rIns="88893" bIns="13970" numCol="1" spcCol="1270" anchor="ctr" anchorCtr="0">
          <a:noAutofit/>
        </a:bodyPr>
        <a:lstStyle/>
        <a:p>
          <a:pPr lvl="0" algn="ctr" defTabSz="488950">
            <a:lnSpc>
              <a:spcPct val="90000"/>
            </a:lnSpc>
            <a:spcBef>
              <a:spcPct val="0"/>
            </a:spcBef>
            <a:spcAft>
              <a:spcPct val="35000"/>
            </a:spcAft>
          </a:pPr>
          <a:r>
            <a:rPr lang="fr-FR" sz="1100" kern="1200" dirty="0" smtClean="0"/>
            <a:t>Certains frais (cure thermale, médicalement à 15%...)</a:t>
          </a:r>
          <a:endParaRPr lang="fr-FR" sz="1100" kern="1200" dirty="0"/>
        </a:p>
      </dsp:txBody>
      <dsp:txXfrm>
        <a:off x="472903" y="237387"/>
        <a:ext cx="1142153" cy="1142153"/>
      </dsp:txXfrm>
    </dsp:sp>
    <dsp:sp modelId="{CBC01BAE-736B-4518-8522-9FCAB3336ADE}">
      <dsp:nvSpPr>
        <dsp:cNvPr id="0" name=""/>
        <dsp:cNvSpPr/>
      </dsp:nvSpPr>
      <dsp:spPr>
        <a:xfrm>
          <a:off x="1528555" y="839"/>
          <a:ext cx="1615249" cy="1615249"/>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8893" tIns="13970" rIns="88893" bIns="13970" numCol="1" spcCol="1270" anchor="ctr" anchorCtr="0">
          <a:noAutofit/>
        </a:bodyPr>
        <a:lstStyle/>
        <a:p>
          <a:pPr lvl="0" algn="ctr" defTabSz="488950">
            <a:lnSpc>
              <a:spcPct val="90000"/>
            </a:lnSpc>
            <a:spcBef>
              <a:spcPct val="0"/>
            </a:spcBef>
            <a:spcAft>
              <a:spcPct val="35000"/>
            </a:spcAft>
          </a:pPr>
          <a:r>
            <a:rPr lang="fr-FR" sz="1100" kern="1200" dirty="0" smtClean="0"/>
            <a:t>Dispositif </a:t>
          </a:r>
          <a:r>
            <a:rPr lang="fr-FR" sz="1100" b="1" kern="1200" dirty="0" smtClean="0"/>
            <a:t>médecin traitant </a:t>
          </a:r>
          <a:r>
            <a:rPr lang="fr-FR" sz="1100" kern="1200" dirty="0" smtClean="0"/>
            <a:t>et parcours coordonné </a:t>
          </a:r>
          <a:endParaRPr lang="fr-FR" sz="1100" kern="1200" dirty="0"/>
        </a:p>
      </dsp:txBody>
      <dsp:txXfrm>
        <a:off x="1765103" y="237387"/>
        <a:ext cx="1142153" cy="1142153"/>
      </dsp:txXfrm>
    </dsp:sp>
    <dsp:sp modelId="{89C13AB6-90CE-4C30-899C-D1EBD278FBD8}">
      <dsp:nvSpPr>
        <dsp:cNvPr id="0" name=""/>
        <dsp:cNvSpPr/>
      </dsp:nvSpPr>
      <dsp:spPr>
        <a:xfrm>
          <a:off x="2820755" y="839"/>
          <a:ext cx="1615249" cy="1615249"/>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8893" tIns="13970" rIns="88893" bIns="13970" numCol="1" spcCol="1270" anchor="ctr" anchorCtr="0">
          <a:noAutofit/>
        </a:bodyPr>
        <a:lstStyle/>
        <a:p>
          <a:pPr lvl="0" algn="ctr" defTabSz="488950">
            <a:lnSpc>
              <a:spcPct val="90000"/>
            </a:lnSpc>
            <a:spcBef>
              <a:spcPct val="0"/>
            </a:spcBef>
            <a:spcAft>
              <a:spcPct val="35000"/>
            </a:spcAft>
          </a:pPr>
          <a:r>
            <a:rPr lang="fr-FR" sz="1100" b="1" kern="1200" dirty="0" smtClean="0"/>
            <a:t>Aides financières </a:t>
          </a:r>
          <a:r>
            <a:rPr lang="fr-FR" sz="1100" kern="1200" dirty="0" smtClean="0"/>
            <a:t>exceptionnelles</a:t>
          </a:r>
          <a:endParaRPr lang="fr-FR" sz="1100" kern="1200" dirty="0"/>
        </a:p>
      </dsp:txBody>
      <dsp:txXfrm>
        <a:off x="3057303" y="237387"/>
        <a:ext cx="1142153" cy="1142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5FD82-661B-4C22-AA44-C1CED8477C53}">
      <dsp:nvSpPr>
        <dsp:cNvPr id="0" name=""/>
        <dsp:cNvSpPr/>
      </dsp:nvSpPr>
      <dsp:spPr>
        <a:xfrm>
          <a:off x="-5149685" y="-788835"/>
          <a:ext cx="6132531" cy="6132531"/>
        </a:xfrm>
        <a:prstGeom prst="blockArc">
          <a:avLst>
            <a:gd name="adj1" fmla="val 18900000"/>
            <a:gd name="adj2" fmla="val 2700000"/>
            <a:gd name="adj3" fmla="val 352"/>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6D0A3-255C-47F6-AC97-88500EDBD991}">
      <dsp:nvSpPr>
        <dsp:cNvPr id="0" name=""/>
        <dsp:cNvSpPr/>
      </dsp:nvSpPr>
      <dsp:spPr>
        <a:xfrm>
          <a:off x="366584" y="239858"/>
          <a:ext cx="7698476"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 passeport (toutes les pages mêmes blanches, sauf attestation d’un tiers de confiance)</a:t>
          </a:r>
          <a:endParaRPr lang="fr-FR" sz="1500" kern="1200" dirty="0"/>
        </a:p>
      </dsp:txBody>
      <dsp:txXfrm>
        <a:off x="366584" y="239858"/>
        <a:ext cx="7698476" cy="479535"/>
      </dsp:txXfrm>
    </dsp:sp>
    <dsp:sp modelId="{6DC74311-A633-454D-A089-C3BD327E55BD}">
      <dsp:nvSpPr>
        <dsp:cNvPr id="0" name=""/>
        <dsp:cNvSpPr/>
      </dsp:nvSpPr>
      <dsp:spPr>
        <a:xfrm>
          <a:off x="66874" y="179916"/>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DEBA1-B4B2-468F-B90F-B4B80ECE54A6}">
      <dsp:nvSpPr>
        <dsp:cNvPr id="0" name=""/>
        <dsp:cNvSpPr/>
      </dsp:nvSpPr>
      <dsp:spPr>
        <a:xfrm>
          <a:off x="761034" y="959071"/>
          <a:ext cx="7304025"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La pièce d’identité (copie recto verso)</a:t>
          </a:r>
          <a:endParaRPr lang="fr-FR" sz="1500" kern="1200" dirty="0"/>
        </a:p>
      </dsp:txBody>
      <dsp:txXfrm>
        <a:off x="761034" y="959071"/>
        <a:ext cx="7304025" cy="479535"/>
      </dsp:txXfrm>
    </dsp:sp>
    <dsp:sp modelId="{CB5DA199-6936-4306-BC45-BAAD496FE29B}">
      <dsp:nvSpPr>
        <dsp:cNvPr id="0" name=""/>
        <dsp:cNvSpPr/>
      </dsp:nvSpPr>
      <dsp:spPr>
        <a:xfrm>
          <a:off x="461325" y="899129"/>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F1579-4A86-40C1-A855-A35B5B116C72}">
      <dsp:nvSpPr>
        <dsp:cNvPr id="0" name=""/>
        <dsp:cNvSpPr/>
      </dsp:nvSpPr>
      <dsp:spPr>
        <a:xfrm>
          <a:off x="941407" y="1678283"/>
          <a:ext cx="7123653"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 titre de séjour antérieurement détenu</a:t>
          </a:r>
        </a:p>
      </dsp:txBody>
      <dsp:txXfrm>
        <a:off x="941407" y="1678283"/>
        <a:ext cx="7123653" cy="479535"/>
      </dsp:txXfrm>
    </dsp:sp>
    <dsp:sp modelId="{D9B31113-DE32-45B5-81CE-E07E4A671F52}">
      <dsp:nvSpPr>
        <dsp:cNvPr id="0" name=""/>
        <dsp:cNvSpPr/>
      </dsp:nvSpPr>
      <dsp:spPr>
        <a:xfrm>
          <a:off x="641697" y="1618341"/>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2E719-F2E1-427D-86DC-6E5C0C7D442B}">
      <dsp:nvSpPr>
        <dsp:cNvPr id="0" name=""/>
        <dsp:cNvSpPr/>
      </dsp:nvSpPr>
      <dsp:spPr>
        <a:xfrm>
          <a:off x="941407" y="2397040"/>
          <a:ext cx="7123653"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Un extrait d’acte de naissance ou livret de famille</a:t>
          </a:r>
        </a:p>
      </dsp:txBody>
      <dsp:txXfrm>
        <a:off x="941407" y="2397040"/>
        <a:ext cx="7123653" cy="479535"/>
      </dsp:txXfrm>
    </dsp:sp>
    <dsp:sp modelId="{A626AF02-039C-4A74-B785-2A61E14F8CF5}">
      <dsp:nvSpPr>
        <dsp:cNvPr id="0" name=""/>
        <dsp:cNvSpPr/>
      </dsp:nvSpPr>
      <dsp:spPr>
        <a:xfrm>
          <a:off x="641697" y="2337098"/>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2E28B-9D7A-49A7-8EE7-4F498A585127}">
      <dsp:nvSpPr>
        <dsp:cNvPr id="0" name=""/>
        <dsp:cNvSpPr/>
      </dsp:nvSpPr>
      <dsp:spPr>
        <a:xfrm>
          <a:off x="823974" y="3093949"/>
          <a:ext cx="7304025"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A défaut : une carte étudiant ou un permis de conduire</a:t>
          </a:r>
        </a:p>
      </dsp:txBody>
      <dsp:txXfrm>
        <a:off x="823974" y="3093949"/>
        <a:ext cx="7304025" cy="479535"/>
      </dsp:txXfrm>
    </dsp:sp>
    <dsp:sp modelId="{1580E26E-794E-4742-AECC-B4CF59A24A3C}">
      <dsp:nvSpPr>
        <dsp:cNvPr id="0" name=""/>
        <dsp:cNvSpPr/>
      </dsp:nvSpPr>
      <dsp:spPr>
        <a:xfrm>
          <a:off x="461325" y="3056311"/>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46D54-6063-4454-B792-01CEB8A946D6}">
      <dsp:nvSpPr>
        <dsp:cNvPr id="0" name=""/>
        <dsp:cNvSpPr/>
      </dsp:nvSpPr>
      <dsp:spPr>
        <a:xfrm>
          <a:off x="366584" y="3835465"/>
          <a:ext cx="7698476"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Documents supplémentaires réclamés selon la situation : un certificat de mariage, livret de famille….</a:t>
          </a:r>
        </a:p>
      </dsp:txBody>
      <dsp:txXfrm>
        <a:off x="366584" y="3835465"/>
        <a:ext cx="7698476" cy="479535"/>
      </dsp:txXfrm>
    </dsp:sp>
    <dsp:sp modelId="{0C2B0C93-8217-4FBB-B6AA-04FA6CD425E8}">
      <dsp:nvSpPr>
        <dsp:cNvPr id="0" name=""/>
        <dsp:cNvSpPr/>
      </dsp:nvSpPr>
      <dsp:spPr>
        <a:xfrm>
          <a:off x="66874" y="3775523"/>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5FD82-661B-4C22-AA44-C1CED8477C53}">
      <dsp:nvSpPr>
        <dsp:cNvPr id="0" name=""/>
        <dsp:cNvSpPr/>
      </dsp:nvSpPr>
      <dsp:spPr>
        <a:xfrm>
          <a:off x="-5149685" y="-788835"/>
          <a:ext cx="6132531" cy="6132531"/>
        </a:xfrm>
        <a:prstGeom prst="blockArc">
          <a:avLst>
            <a:gd name="adj1" fmla="val 18900000"/>
            <a:gd name="adj2" fmla="val 2700000"/>
            <a:gd name="adj3" fmla="val 352"/>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6D0A3-255C-47F6-AC97-88500EDBD991}">
      <dsp:nvSpPr>
        <dsp:cNvPr id="0" name=""/>
        <dsp:cNvSpPr/>
      </dsp:nvSpPr>
      <dsp:spPr>
        <a:xfrm>
          <a:off x="366584" y="239858"/>
          <a:ext cx="7698476"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 passeport indiquant le visa ou le tampon avec la date d’entrée en France (toutes les pages mêmes blanches)</a:t>
          </a:r>
          <a:endParaRPr lang="fr-FR" sz="1500" kern="1200" dirty="0"/>
        </a:p>
      </dsp:txBody>
      <dsp:txXfrm>
        <a:off x="366584" y="239858"/>
        <a:ext cx="7698476" cy="479535"/>
      </dsp:txXfrm>
    </dsp:sp>
    <dsp:sp modelId="{6DC74311-A633-454D-A089-C3BD327E55BD}">
      <dsp:nvSpPr>
        <dsp:cNvPr id="0" name=""/>
        <dsp:cNvSpPr/>
      </dsp:nvSpPr>
      <dsp:spPr>
        <a:xfrm>
          <a:off x="66874" y="179916"/>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DEBA1-B4B2-468F-B90F-B4B80ECE54A6}">
      <dsp:nvSpPr>
        <dsp:cNvPr id="0" name=""/>
        <dsp:cNvSpPr/>
      </dsp:nvSpPr>
      <dsp:spPr>
        <a:xfrm>
          <a:off x="761034" y="959071"/>
          <a:ext cx="7304025"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 contrat de location ou de quittance de loyer datant de plus de 3 mois </a:t>
          </a:r>
          <a:endParaRPr lang="fr-FR" sz="1500" kern="1200" dirty="0"/>
        </a:p>
      </dsp:txBody>
      <dsp:txXfrm>
        <a:off x="761034" y="959071"/>
        <a:ext cx="7304025" cy="479535"/>
      </dsp:txXfrm>
    </dsp:sp>
    <dsp:sp modelId="{CB5DA199-6936-4306-BC45-BAAD496FE29B}">
      <dsp:nvSpPr>
        <dsp:cNvPr id="0" name=""/>
        <dsp:cNvSpPr/>
      </dsp:nvSpPr>
      <dsp:spPr>
        <a:xfrm>
          <a:off x="461325" y="899129"/>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F1579-4A86-40C1-A855-A35B5B116C72}">
      <dsp:nvSpPr>
        <dsp:cNvPr id="0" name=""/>
        <dsp:cNvSpPr/>
      </dsp:nvSpPr>
      <dsp:spPr>
        <a:xfrm>
          <a:off x="941407" y="1678283"/>
          <a:ext cx="7123653"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Une facture datant de plus de 3  mois : électricité, gaz, eau ou téléphone fixe</a:t>
          </a:r>
        </a:p>
      </dsp:txBody>
      <dsp:txXfrm>
        <a:off x="941407" y="1678283"/>
        <a:ext cx="7123653" cy="479535"/>
      </dsp:txXfrm>
    </dsp:sp>
    <dsp:sp modelId="{D9B31113-DE32-45B5-81CE-E07E4A671F52}">
      <dsp:nvSpPr>
        <dsp:cNvPr id="0" name=""/>
        <dsp:cNvSpPr/>
      </dsp:nvSpPr>
      <dsp:spPr>
        <a:xfrm>
          <a:off x="641697" y="1618341"/>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2E719-F2E1-427D-86DC-6E5C0C7D442B}">
      <dsp:nvSpPr>
        <dsp:cNvPr id="0" name=""/>
        <dsp:cNvSpPr/>
      </dsp:nvSpPr>
      <dsp:spPr>
        <a:xfrm>
          <a:off x="941407" y="2397040"/>
          <a:ext cx="7123653"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Un avis d’imposition ou de non-imposition à l’impôt sur le revenu des personnes physiques </a:t>
          </a:r>
        </a:p>
      </dsp:txBody>
      <dsp:txXfrm>
        <a:off x="941407" y="2397040"/>
        <a:ext cx="7123653" cy="479535"/>
      </dsp:txXfrm>
    </dsp:sp>
    <dsp:sp modelId="{A626AF02-039C-4A74-B785-2A61E14F8CF5}">
      <dsp:nvSpPr>
        <dsp:cNvPr id="0" name=""/>
        <dsp:cNvSpPr/>
      </dsp:nvSpPr>
      <dsp:spPr>
        <a:xfrm>
          <a:off x="641697" y="2337098"/>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2E28B-9D7A-49A7-8EE7-4F498A585127}">
      <dsp:nvSpPr>
        <dsp:cNvPr id="0" name=""/>
        <dsp:cNvSpPr/>
      </dsp:nvSpPr>
      <dsp:spPr>
        <a:xfrm>
          <a:off x="823974" y="3093949"/>
          <a:ext cx="7304025"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Un avis de taxe foncière ou de taxe d’habitation</a:t>
          </a:r>
        </a:p>
      </dsp:txBody>
      <dsp:txXfrm>
        <a:off x="823974" y="3093949"/>
        <a:ext cx="7304025" cy="479535"/>
      </dsp:txXfrm>
    </dsp:sp>
    <dsp:sp modelId="{1580E26E-794E-4742-AECC-B4CF59A24A3C}">
      <dsp:nvSpPr>
        <dsp:cNvPr id="0" name=""/>
        <dsp:cNvSpPr/>
      </dsp:nvSpPr>
      <dsp:spPr>
        <a:xfrm>
          <a:off x="461325" y="3056311"/>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99CC06-1C9E-4445-AB1A-29565B1255E8}">
      <dsp:nvSpPr>
        <dsp:cNvPr id="0" name=""/>
        <dsp:cNvSpPr/>
      </dsp:nvSpPr>
      <dsp:spPr>
        <a:xfrm>
          <a:off x="366584" y="3835465"/>
          <a:ext cx="7698476"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Une facture d’hôtellerie datant de plus de 3 mois</a:t>
          </a:r>
        </a:p>
      </dsp:txBody>
      <dsp:txXfrm>
        <a:off x="366584" y="3835465"/>
        <a:ext cx="7698476" cy="479535"/>
      </dsp:txXfrm>
    </dsp:sp>
    <dsp:sp modelId="{94D6EA21-E1EB-459F-A6BC-BDF2105B7AC2}">
      <dsp:nvSpPr>
        <dsp:cNvPr id="0" name=""/>
        <dsp:cNvSpPr/>
      </dsp:nvSpPr>
      <dsp:spPr>
        <a:xfrm>
          <a:off x="66874" y="3775523"/>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5FD82-661B-4C22-AA44-C1CED8477C53}">
      <dsp:nvSpPr>
        <dsp:cNvPr id="0" name=""/>
        <dsp:cNvSpPr/>
      </dsp:nvSpPr>
      <dsp:spPr>
        <a:xfrm>
          <a:off x="-5428969" y="-813930"/>
          <a:ext cx="6464983" cy="6464983"/>
        </a:xfrm>
        <a:prstGeom prst="blockArc">
          <a:avLst>
            <a:gd name="adj1" fmla="val 18900000"/>
            <a:gd name="adj2" fmla="val 2700000"/>
            <a:gd name="adj3" fmla="val 334"/>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6D0A3-255C-47F6-AC97-88500EDBD991}">
      <dsp:nvSpPr>
        <dsp:cNvPr id="0" name=""/>
        <dsp:cNvSpPr/>
      </dsp:nvSpPr>
      <dsp:spPr>
        <a:xfrm>
          <a:off x="666548" y="83760"/>
          <a:ext cx="7395181" cy="17882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352" tIns="43180" rIns="43180" bIns="43180" numCol="1" spcCol="1270" anchor="ctr" anchorCtr="0">
          <a:noAutofit/>
        </a:bodyPr>
        <a:lstStyle/>
        <a:p>
          <a:pPr lvl="0" algn="l" defTabSz="755650">
            <a:lnSpc>
              <a:spcPct val="90000"/>
            </a:lnSpc>
            <a:spcBef>
              <a:spcPct val="0"/>
            </a:spcBef>
            <a:spcAft>
              <a:spcPct val="35000"/>
            </a:spcAft>
          </a:pPr>
          <a:r>
            <a:rPr lang="fr-FR" sz="1700" kern="1200" dirty="0" smtClean="0"/>
            <a:t>Hébergé à titre gratuit par un particulier : attestation sur l’honneur rédigée par cette personne précisant la date de l’hébergement et une quittance de loyer ou une facture d’électricité, de gaz, d’eau ou de téléphone fixe de plus de 3 mois au nom de l’hébergeant, </a:t>
          </a:r>
        </a:p>
        <a:p>
          <a:pPr lvl="0" algn="l" defTabSz="755650">
            <a:lnSpc>
              <a:spcPct val="90000"/>
            </a:lnSpc>
            <a:spcBef>
              <a:spcPct val="0"/>
            </a:spcBef>
            <a:spcAft>
              <a:spcPct val="35000"/>
            </a:spcAft>
          </a:pPr>
          <a:r>
            <a:rPr lang="fr-FR" sz="1700" kern="1200" dirty="0" smtClean="0"/>
            <a:t>L’attestation doit préciser la prise en charge de la ou les personne(s) hébergée(s) pour tous les frais de la vie courante dont l’alimentation, vêtements, transports, téléphone, scolarité, etc.</a:t>
          </a:r>
          <a:endParaRPr lang="fr-FR" sz="1700" kern="1200" dirty="0"/>
        </a:p>
      </dsp:txBody>
      <dsp:txXfrm>
        <a:off x="666548" y="83760"/>
        <a:ext cx="7395181" cy="1788269"/>
      </dsp:txXfrm>
    </dsp:sp>
    <dsp:sp modelId="{6DC74311-A633-454D-A089-C3BD327E55BD}">
      <dsp:nvSpPr>
        <dsp:cNvPr id="0" name=""/>
        <dsp:cNvSpPr/>
      </dsp:nvSpPr>
      <dsp:spPr>
        <a:xfrm>
          <a:off x="66270" y="377617"/>
          <a:ext cx="1200555" cy="120055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DEBA1-B4B2-468F-B90F-B4B80ECE54A6}">
      <dsp:nvSpPr>
        <dsp:cNvPr id="0" name=""/>
        <dsp:cNvSpPr/>
      </dsp:nvSpPr>
      <dsp:spPr>
        <a:xfrm>
          <a:off x="1060130" y="2181091"/>
          <a:ext cx="7046059" cy="9604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352" tIns="43180" rIns="43180" bIns="43180" numCol="1" spcCol="1270" anchor="ctr" anchorCtr="0">
          <a:noAutofit/>
        </a:bodyPr>
        <a:lstStyle/>
        <a:p>
          <a:pPr lvl="0" algn="l" defTabSz="755650">
            <a:lnSpc>
              <a:spcPct val="90000"/>
            </a:lnSpc>
            <a:spcBef>
              <a:spcPct val="0"/>
            </a:spcBef>
            <a:spcAft>
              <a:spcPct val="35000"/>
            </a:spcAft>
          </a:pPr>
          <a:r>
            <a:rPr lang="fr-FR" sz="1700" kern="1200" dirty="0" smtClean="0"/>
            <a:t>Attestation d’hébergement établie par un centre d’hébergement et de réinsertion sociale datant de plus de 3 mois</a:t>
          </a:r>
          <a:endParaRPr lang="fr-FR" sz="1700" kern="1200" dirty="0"/>
        </a:p>
      </dsp:txBody>
      <dsp:txXfrm>
        <a:off x="1060130" y="2181091"/>
        <a:ext cx="7046059" cy="960444"/>
      </dsp:txXfrm>
    </dsp:sp>
    <dsp:sp modelId="{CB5DA199-6936-4306-BC45-BAAD496FE29B}">
      <dsp:nvSpPr>
        <dsp:cNvPr id="0" name=""/>
        <dsp:cNvSpPr/>
      </dsp:nvSpPr>
      <dsp:spPr>
        <a:xfrm>
          <a:off x="365797" y="2087796"/>
          <a:ext cx="1200555" cy="120055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CF57CF-C6D4-41BD-9538-DDD9A1CAC916}">
      <dsp:nvSpPr>
        <dsp:cNvPr id="0" name=""/>
        <dsp:cNvSpPr/>
      </dsp:nvSpPr>
      <dsp:spPr>
        <a:xfrm>
          <a:off x="634896" y="3593635"/>
          <a:ext cx="7395181" cy="9604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352" tIns="43180" rIns="43180" bIns="43180" numCol="1" spcCol="1270" anchor="ctr" anchorCtr="0">
          <a:noAutofit/>
        </a:bodyPr>
        <a:lstStyle/>
        <a:p>
          <a:pPr lvl="0" algn="l" defTabSz="755650">
            <a:lnSpc>
              <a:spcPct val="90000"/>
            </a:lnSpc>
            <a:spcBef>
              <a:spcPct val="0"/>
            </a:spcBef>
            <a:spcAft>
              <a:spcPct val="35000"/>
            </a:spcAft>
          </a:pPr>
          <a:r>
            <a:rPr lang="fr-FR" sz="1700" kern="1200" dirty="0" smtClean="0"/>
            <a:t>Sans domicile fixe : attestation de domiciliation établie par un organisme agréé et datant de plus de 3 mois</a:t>
          </a:r>
        </a:p>
      </dsp:txBody>
      <dsp:txXfrm>
        <a:off x="634896" y="3593635"/>
        <a:ext cx="7395181" cy="960444"/>
      </dsp:txXfrm>
    </dsp:sp>
    <dsp:sp modelId="{1580E26E-794E-4742-AECC-B4CF59A24A3C}">
      <dsp:nvSpPr>
        <dsp:cNvPr id="0" name=""/>
        <dsp:cNvSpPr/>
      </dsp:nvSpPr>
      <dsp:spPr>
        <a:xfrm>
          <a:off x="8415" y="3502206"/>
          <a:ext cx="1200555" cy="120055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5FD82-661B-4C22-AA44-C1CED8477C53}">
      <dsp:nvSpPr>
        <dsp:cNvPr id="0" name=""/>
        <dsp:cNvSpPr/>
      </dsp:nvSpPr>
      <dsp:spPr>
        <a:xfrm>
          <a:off x="-5149685" y="-788835"/>
          <a:ext cx="6132531" cy="6132531"/>
        </a:xfrm>
        <a:prstGeom prst="blockArc">
          <a:avLst>
            <a:gd name="adj1" fmla="val 18900000"/>
            <a:gd name="adj2" fmla="val 2700000"/>
            <a:gd name="adj3" fmla="val 352"/>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6D0A3-255C-47F6-AC97-88500EDBD991}">
      <dsp:nvSpPr>
        <dsp:cNvPr id="0" name=""/>
        <dsp:cNvSpPr/>
      </dsp:nvSpPr>
      <dsp:spPr>
        <a:xfrm>
          <a:off x="366584" y="239858"/>
          <a:ext cx="7698476"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Les bulletins de salaire</a:t>
          </a:r>
          <a:endParaRPr lang="fr-FR" sz="1500" kern="1200" dirty="0"/>
        </a:p>
      </dsp:txBody>
      <dsp:txXfrm>
        <a:off x="366584" y="239858"/>
        <a:ext cx="7698476" cy="479535"/>
      </dsp:txXfrm>
    </dsp:sp>
    <dsp:sp modelId="{6DC74311-A633-454D-A089-C3BD327E55BD}">
      <dsp:nvSpPr>
        <dsp:cNvPr id="0" name=""/>
        <dsp:cNvSpPr/>
      </dsp:nvSpPr>
      <dsp:spPr>
        <a:xfrm>
          <a:off x="66874" y="179916"/>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DEBA1-B4B2-468F-B90F-B4B80ECE54A6}">
      <dsp:nvSpPr>
        <dsp:cNvPr id="0" name=""/>
        <dsp:cNvSpPr/>
      </dsp:nvSpPr>
      <dsp:spPr>
        <a:xfrm>
          <a:off x="761034" y="959071"/>
          <a:ext cx="7304025"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Les pensions reçues (retraite, rente, pension alimentaire…)</a:t>
          </a:r>
          <a:endParaRPr lang="fr-FR" sz="1500" kern="1200" dirty="0"/>
        </a:p>
      </dsp:txBody>
      <dsp:txXfrm>
        <a:off x="761034" y="959071"/>
        <a:ext cx="7304025" cy="479535"/>
      </dsp:txXfrm>
    </dsp:sp>
    <dsp:sp modelId="{CB5DA199-6936-4306-BC45-BAAD496FE29B}">
      <dsp:nvSpPr>
        <dsp:cNvPr id="0" name=""/>
        <dsp:cNvSpPr/>
      </dsp:nvSpPr>
      <dsp:spPr>
        <a:xfrm>
          <a:off x="461325" y="899129"/>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CF57CF-C6D4-41BD-9538-DDD9A1CAC916}">
      <dsp:nvSpPr>
        <dsp:cNvPr id="0" name=""/>
        <dsp:cNvSpPr/>
      </dsp:nvSpPr>
      <dsp:spPr>
        <a:xfrm>
          <a:off x="941407" y="1678283"/>
          <a:ext cx="7123653"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Les allocations (familiales, chômage…)</a:t>
          </a:r>
        </a:p>
      </dsp:txBody>
      <dsp:txXfrm>
        <a:off x="941407" y="1678283"/>
        <a:ext cx="7123653" cy="479535"/>
      </dsp:txXfrm>
    </dsp:sp>
    <dsp:sp modelId="{1580E26E-794E-4742-AECC-B4CF59A24A3C}">
      <dsp:nvSpPr>
        <dsp:cNvPr id="0" name=""/>
        <dsp:cNvSpPr/>
      </dsp:nvSpPr>
      <dsp:spPr>
        <a:xfrm>
          <a:off x="641697" y="1618341"/>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6D8574-8E27-4AB3-816C-1A9F4457A28B}">
      <dsp:nvSpPr>
        <dsp:cNvPr id="0" name=""/>
        <dsp:cNvSpPr/>
      </dsp:nvSpPr>
      <dsp:spPr>
        <a:xfrm>
          <a:off x="941407" y="2397040"/>
          <a:ext cx="7123653"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Les bourses de l’enseignement supérieur</a:t>
          </a:r>
        </a:p>
      </dsp:txBody>
      <dsp:txXfrm>
        <a:off x="941407" y="2397040"/>
        <a:ext cx="7123653" cy="479535"/>
      </dsp:txXfrm>
    </dsp:sp>
    <dsp:sp modelId="{F1875E4F-53E9-4ABF-AE4F-B67587256FA5}">
      <dsp:nvSpPr>
        <dsp:cNvPr id="0" name=""/>
        <dsp:cNvSpPr/>
      </dsp:nvSpPr>
      <dsp:spPr>
        <a:xfrm>
          <a:off x="641697" y="2337098"/>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340728-FBCE-4C0B-813A-F304DE10C33D}">
      <dsp:nvSpPr>
        <dsp:cNvPr id="0" name=""/>
        <dsp:cNvSpPr/>
      </dsp:nvSpPr>
      <dsp:spPr>
        <a:xfrm>
          <a:off x="761034" y="3116253"/>
          <a:ext cx="7304025"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Les autres ressources (revenus de bien mobiliers, locations de biens immobiliers…)</a:t>
          </a:r>
        </a:p>
      </dsp:txBody>
      <dsp:txXfrm>
        <a:off x="761034" y="3116253"/>
        <a:ext cx="7304025" cy="479535"/>
      </dsp:txXfrm>
    </dsp:sp>
    <dsp:sp modelId="{CF457BD8-845C-46D6-B415-177A568FE6A9}">
      <dsp:nvSpPr>
        <dsp:cNvPr id="0" name=""/>
        <dsp:cNvSpPr/>
      </dsp:nvSpPr>
      <dsp:spPr>
        <a:xfrm>
          <a:off x="461325" y="3056311"/>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F91970-BAE4-4BD6-BB37-EA54CB3ED14B}">
      <dsp:nvSpPr>
        <dsp:cNvPr id="0" name=""/>
        <dsp:cNvSpPr/>
      </dsp:nvSpPr>
      <dsp:spPr>
        <a:xfrm>
          <a:off x="366584" y="3835465"/>
          <a:ext cx="7698476" cy="4795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631"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Le bénéfice d’un logement gratuit</a:t>
          </a:r>
        </a:p>
      </dsp:txBody>
      <dsp:txXfrm>
        <a:off x="366584" y="3835465"/>
        <a:ext cx="7698476" cy="479535"/>
      </dsp:txXfrm>
    </dsp:sp>
    <dsp:sp modelId="{B79D5984-891E-49D4-A2FC-029CE3C6EF45}">
      <dsp:nvSpPr>
        <dsp:cNvPr id="0" name=""/>
        <dsp:cNvSpPr/>
      </dsp:nvSpPr>
      <dsp:spPr>
        <a:xfrm>
          <a:off x="66874" y="3775523"/>
          <a:ext cx="599419" cy="59941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AEDE1-BE0A-4657-8B2B-578C50941E31}">
      <dsp:nvSpPr>
        <dsp:cNvPr id="0" name=""/>
        <dsp:cNvSpPr/>
      </dsp:nvSpPr>
      <dsp:spPr>
        <a:xfrm>
          <a:off x="8320005" y="1824988"/>
          <a:ext cx="1429437" cy="680282"/>
        </a:xfrm>
        <a:custGeom>
          <a:avLst/>
          <a:gdLst/>
          <a:ahLst/>
          <a:cxnLst/>
          <a:rect l="0" t="0" r="0" b="0"/>
          <a:pathLst>
            <a:path>
              <a:moveTo>
                <a:pt x="0" y="0"/>
              </a:moveTo>
              <a:lnTo>
                <a:pt x="0" y="463592"/>
              </a:lnTo>
              <a:lnTo>
                <a:pt x="1429437" y="463592"/>
              </a:lnTo>
              <a:lnTo>
                <a:pt x="1429437" y="680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BEE29D-2B6B-44A2-A9A0-3F7AFEFD96C8}">
      <dsp:nvSpPr>
        <dsp:cNvPr id="0" name=""/>
        <dsp:cNvSpPr/>
      </dsp:nvSpPr>
      <dsp:spPr>
        <a:xfrm>
          <a:off x="6890567" y="1824988"/>
          <a:ext cx="1429437" cy="680282"/>
        </a:xfrm>
        <a:custGeom>
          <a:avLst/>
          <a:gdLst/>
          <a:ahLst/>
          <a:cxnLst/>
          <a:rect l="0" t="0" r="0" b="0"/>
          <a:pathLst>
            <a:path>
              <a:moveTo>
                <a:pt x="1429437" y="0"/>
              </a:moveTo>
              <a:lnTo>
                <a:pt x="1429437" y="463592"/>
              </a:lnTo>
              <a:lnTo>
                <a:pt x="0" y="463592"/>
              </a:lnTo>
              <a:lnTo>
                <a:pt x="0" y="680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DFDC2-03E5-4205-8E17-E7BCE9F7595A}">
      <dsp:nvSpPr>
        <dsp:cNvPr id="0" name=""/>
        <dsp:cNvSpPr/>
      </dsp:nvSpPr>
      <dsp:spPr>
        <a:xfrm>
          <a:off x="2602253" y="1824988"/>
          <a:ext cx="1429437" cy="680282"/>
        </a:xfrm>
        <a:custGeom>
          <a:avLst/>
          <a:gdLst/>
          <a:ahLst/>
          <a:cxnLst/>
          <a:rect l="0" t="0" r="0" b="0"/>
          <a:pathLst>
            <a:path>
              <a:moveTo>
                <a:pt x="0" y="0"/>
              </a:moveTo>
              <a:lnTo>
                <a:pt x="0" y="463592"/>
              </a:lnTo>
              <a:lnTo>
                <a:pt x="1429437" y="463592"/>
              </a:lnTo>
              <a:lnTo>
                <a:pt x="1429437" y="680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1DBF27-1FB9-46AF-85CF-C97111BB1494}">
      <dsp:nvSpPr>
        <dsp:cNvPr id="0" name=""/>
        <dsp:cNvSpPr/>
      </dsp:nvSpPr>
      <dsp:spPr>
        <a:xfrm>
          <a:off x="1172816" y="1824988"/>
          <a:ext cx="1429437" cy="680282"/>
        </a:xfrm>
        <a:custGeom>
          <a:avLst/>
          <a:gdLst/>
          <a:ahLst/>
          <a:cxnLst/>
          <a:rect l="0" t="0" r="0" b="0"/>
          <a:pathLst>
            <a:path>
              <a:moveTo>
                <a:pt x="1429437" y="0"/>
              </a:moveTo>
              <a:lnTo>
                <a:pt x="1429437" y="463592"/>
              </a:lnTo>
              <a:lnTo>
                <a:pt x="0" y="463592"/>
              </a:lnTo>
              <a:lnTo>
                <a:pt x="0" y="680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7E8B1-B708-4036-971A-32AAB043EADA}">
      <dsp:nvSpPr>
        <dsp:cNvPr id="0" name=""/>
        <dsp:cNvSpPr/>
      </dsp:nvSpPr>
      <dsp:spPr>
        <a:xfrm>
          <a:off x="1432713" y="339672"/>
          <a:ext cx="2339080" cy="1485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B88F1-6DBD-4C55-B8C8-D6042C812D95}">
      <dsp:nvSpPr>
        <dsp:cNvPr id="0" name=""/>
        <dsp:cNvSpPr/>
      </dsp:nvSpPr>
      <dsp:spPr>
        <a:xfrm>
          <a:off x="1692611" y="586575"/>
          <a:ext cx="2339080" cy="1485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Production d’une nouvelle carte AME, si </a:t>
          </a:r>
          <a:endParaRPr lang="fr-FR" sz="2000" kern="1200" dirty="0"/>
        </a:p>
      </dsp:txBody>
      <dsp:txXfrm>
        <a:off x="1736114" y="630078"/>
        <a:ext cx="2252074" cy="1398309"/>
      </dsp:txXfrm>
    </dsp:sp>
    <dsp:sp modelId="{7A6A2D7C-A2F4-4283-BC13-64096951A1FA}">
      <dsp:nvSpPr>
        <dsp:cNvPr id="0" name=""/>
        <dsp:cNvSpPr/>
      </dsp:nvSpPr>
      <dsp:spPr>
        <a:xfrm>
          <a:off x="3276" y="2505270"/>
          <a:ext cx="2339080" cy="1485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2CCCA-DC47-4751-9836-F1EAA968BAA3}">
      <dsp:nvSpPr>
        <dsp:cNvPr id="0" name=""/>
        <dsp:cNvSpPr/>
      </dsp:nvSpPr>
      <dsp:spPr>
        <a:xfrm>
          <a:off x="263173" y="2752173"/>
          <a:ext cx="2339080" cy="1485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Changement familial (naissance, décès, état civil…)</a:t>
          </a:r>
          <a:endParaRPr lang="fr-FR" sz="2000" kern="1200" dirty="0"/>
        </a:p>
      </dsp:txBody>
      <dsp:txXfrm>
        <a:off x="306676" y="2795676"/>
        <a:ext cx="2252074" cy="1398309"/>
      </dsp:txXfrm>
    </dsp:sp>
    <dsp:sp modelId="{124BC4BF-96D7-40AD-8DB4-7F8AC8191DCE}">
      <dsp:nvSpPr>
        <dsp:cNvPr id="0" name=""/>
        <dsp:cNvSpPr/>
      </dsp:nvSpPr>
      <dsp:spPr>
        <a:xfrm>
          <a:off x="2862151" y="2505270"/>
          <a:ext cx="2339080" cy="1485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91505-14F5-4D89-B753-1DF7ECB15287}">
      <dsp:nvSpPr>
        <dsp:cNvPr id="0" name=""/>
        <dsp:cNvSpPr/>
      </dsp:nvSpPr>
      <dsp:spPr>
        <a:xfrm>
          <a:off x="3122049" y="2752173"/>
          <a:ext cx="2339080" cy="1485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Perte ou vol de la carte</a:t>
          </a:r>
          <a:endParaRPr lang="fr-FR" sz="2000" kern="1200" dirty="0"/>
        </a:p>
      </dsp:txBody>
      <dsp:txXfrm>
        <a:off x="3165552" y="2795676"/>
        <a:ext cx="2252074" cy="1398309"/>
      </dsp:txXfrm>
    </dsp:sp>
    <dsp:sp modelId="{5C63AB2D-0261-4CB4-812B-848044FCCF87}">
      <dsp:nvSpPr>
        <dsp:cNvPr id="0" name=""/>
        <dsp:cNvSpPr/>
      </dsp:nvSpPr>
      <dsp:spPr>
        <a:xfrm>
          <a:off x="7150465" y="339672"/>
          <a:ext cx="2339080" cy="1485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A4C58-BAFE-4246-98FA-D3E3DBDA9897}">
      <dsp:nvSpPr>
        <dsp:cNvPr id="0" name=""/>
        <dsp:cNvSpPr/>
      </dsp:nvSpPr>
      <dsp:spPr>
        <a:xfrm>
          <a:off x="7410363" y="586575"/>
          <a:ext cx="2339080" cy="1485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Conservation de la carte AME, si </a:t>
          </a:r>
          <a:endParaRPr lang="fr-FR" sz="2000" kern="1200" dirty="0"/>
        </a:p>
      </dsp:txBody>
      <dsp:txXfrm>
        <a:off x="7453866" y="630078"/>
        <a:ext cx="2252074" cy="1398309"/>
      </dsp:txXfrm>
    </dsp:sp>
    <dsp:sp modelId="{93D538AB-9AC6-4233-AF77-0C71C1ECDE9C}">
      <dsp:nvSpPr>
        <dsp:cNvPr id="0" name=""/>
        <dsp:cNvSpPr/>
      </dsp:nvSpPr>
      <dsp:spPr>
        <a:xfrm>
          <a:off x="5721027" y="2505270"/>
          <a:ext cx="2339080" cy="1485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F9557-5CFE-4E89-97BE-9B0E5BB6AE76}">
      <dsp:nvSpPr>
        <dsp:cNvPr id="0" name=""/>
        <dsp:cNvSpPr/>
      </dsp:nvSpPr>
      <dsp:spPr>
        <a:xfrm>
          <a:off x="5980925" y="2752173"/>
          <a:ext cx="2339080" cy="1485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Changement d’adresse</a:t>
          </a:r>
          <a:endParaRPr lang="fr-FR" sz="2000" kern="1200" dirty="0"/>
        </a:p>
      </dsp:txBody>
      <dsp:txXfrm>
        <a:off x="6024428" y="2795676"/>
        <a:ext cx="2252074" cy="1398309"/>
      </dsp:txXfrm>
    </dsp:sp>
    <dsp:sp modelId="{CFE04608-A857-4523-9FF8-C946AA99D0A3}">
      <dsp:nvSpPr>
        <dsp:cNvPr id="0" name=""/>
        <dsp:cNvSpPr/>
      </dsp:nvSpPr>
      <dsp:spPr>
        <a:xfrm>
          <a:off x="8579903" y="2505270"/>
          <a:ext cx="2339080" cy="1485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0C133-B769-40E4-A591-9842B4E084D3}">
      <dsp:nvSpPr>
        <dsp:cNvPr id="0" name=""/>
        <dsp:cNvSpPr/>
      </dsp:nvSpPr>
      <dsp:spPr>
        <a:xfrm>
          <a:off x="8839800" y="2752173"/>
          <a:ext cx="2339080" cy="1485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Changement de domiciliation bancaire</a:t>
          </a:r>
          <a:endParaRPr lang="fr-FR" sz="2000" kern="1200" dirty="0"/>
        </a:p>
      </dsp:txBody>
      <dsp:txXfrm>
        <a:off x="8883303" y="2795676"/>
        <a:ext cx="2252074" cy="1398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10B8D-7B82-4C7C-8E7E-75C8251DEA21}">
      <dsp:nvSpPr>
        <dsp:cNvPr id="0" name=""/>
        <dsp:cNvSpPr/>
      </dsp:nvSpPr>
      <dsp:spPr>
        <a:xfrm>
          <a:off x="8335954" y="2729101"/>
          <a:ext cx="1357029" cy="564289"/>
        </a:xfrm>
        <a:custGeom>
          <a:avLst/>
          <a:gdLst/>
          <a:ahLst/>
          <a:cxnLst/>
          <a:rect l="0" t="0" r="0" b="0"/>
          <a:pathLst>
            <a:path>
              <a:moveTo>
                <a:pt x="0" y="0"/>
              </a:moveTo>
              <a:lnTo>
                <a:pt x="0" y="433542"/>
              </a:lnTo>
              <a:lnTo>
                <a:pt x="1357029" y="433542"/>
              </a:lnTo>
              <a:lnTo>
                <a:pt x="1357029" y="5642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468278-5D65-4796-A7D2-CC9C81874361}">
      <dsp:nvSpPr>
        <dsp:cNvPr id="0" name=""/>
        <dsp:cNvSpPr/>
      </dsp:nvSpPr>
      <dsp:spPr>
        <a:xfrm>
          <a:off x="7292064" y="2729101"/>
          <a:ext cx="1043889" cy="571800"/>
        </a:xfrm>
        <a:custGeom>
          <a:avLst/>
          <a:gdLst/>
          <a:ahLst/>
          <a:cxnLst/>
          <a:rect l="0" t="0" r="0" b="0"/>
          <a:pathLst>
            <a:path>
              <a:moveTo>
                <a:pt x="1043889" y="0"/>
              </a:moveTo>
              <a:lnTo>
                <a:pt x="1043889" y="441052"/>
              </a:lnTo>
              <a:lnTo>
                <a:pt x="0" y="441052"/>
              </a:lnTo>
              <a:lnTo>
                <a:pt x="0" y="57180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3AC13-B6E6-4BCD-B4C0-76017963ECF1}">
      <dsp:nvSpPr>
        <dsp:cNvPr id="0" name=""/>
        <dsp:cNvSpPr/>
      </dsp:nvSpPr>
      <dsp:spPr>
        <a:xfrm>
          <a:off x="8242727" y="1623156"/>
          <a:ext cx="91440" cy="209728"/>
        </a:xfrm>
        <a:custGeom>
          <a:avLst/>
          <a:gdLst/>
          <a:ahLst/>
          <a:cxnLst/>
          <a:rect l="0" t="0" r="0" b="0"/>
          <a:pathLst>
            <a:path>
              <a:moveTo>
                <a:pt x="45720" y="0"/>
              </a:moveTo>
              <a:lnTo>
                <a:pt x="45720" y="78981"/>
              </a:lnTo>
              <a:lnTo>
                <a:pt x="93226" y="78981"/>
              </a:lnTo>
              <a:lnTo>
                <a:pt x="93226" y="20972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4029D-CD34-492D-88AE-C5C49E3DD1E8}">
      <dsp:nvSpPr>
        <dsp:cNvPr id="0" name=""/>
        <dsp:cNvSpPr/>
      </dsp:nvSpPr>
      <dsp:spPr>
        <a:xfrm>
          <a:off x="5495261" y="897099"/>
          <a:ext cx="2793186" cy="431577"/>
        </a:xfrm>
        <a:custGeom>
          <a:avLst/>
          <a:gdLst/>
          <a:ahLst/>
          <a:cxnLst/>
          <a:rect l="0" t="0" r="0" b="0"/>
          <a:pathLst>
            <a:path>
              <a:moveTo>
                <a:pt x="0" y="0"/>
              </a:moveTo>
              <a:lnTo>
                <a:pt x="0" y="300830"/>
              </a:lnTo>
              <a:lnTo>
                <a:pt x="2793186" y="300830"/>
              </a:lnTo>
              <a:lnTo>
                <a:pt x="2793186" y="43157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B91051-3728-4897-86C6-3CEFB1060509}">
      <dsp:nvSpPr>
        <dsp:cNvPr id="0" name=""/>
        <dsp:cNvSpPr/>
      </dsp:nvSpPr>
      <dsp:spPr>
        <a:xfrm>
          <a:off x="2620336" y="1617742"/>
          <a:ext cx="1196966" cy="1702350"/>
        </a:xfrm>
        <a:custGeom>
          <a:avLst/>
          <a:gdLst/>
          <a:ahLst/>
          <a:cxnLst/>
          <a:rect l="0" t="0" r="0" b="0"/>
          <a:pathLst>
            <a:path>
              <a:moveTo>
                <a:pt x="0" y="0"/>
              </a:moveTo>
              <a:lnTo>
                <a:pt x="0" y="1571603"/>
              </a:lnTo>
              <a:lnTo>
                <a:pt x="1196966" y="1571603"/>
              </a:lnTo>
              <a:lnTo>
                <a:pt x="1196966" y="170235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98F73C-58BC-421A-8E6C-30C9DCFC40A6}">
      <dsp:nvSpPr>
        <dsp:cNvPr id="0" name=""/>
        <dsp:cNvSpPr/>
      </dsp:nvSpPr>
      <dsp:spPr>
        <a:xfrm>
          <a:off x="1308477" y="1617742"/>
          <a:ext cx="1311858" cy="1702350"/>
        </a:xfrm>
        <a:custGeom>
          <a:avLst/>
          <a:gdLst/>
          <a:ahLst/>
          <a:cxnLst/>
          <a:rect l="0" t="0" r="0" b="0"/>
          <a:pathLst>
            <a:path>
              <a:moveTo>
                <a:pt x="1311858" y="0"/>
              </a:moveTo>
              <a:lnTo>
                <a:pt x="1311858" y="1571603"/>
              </a:lnTo>
              <a:lnTo>
                <a:pt x="0" y="1571603"/>
              </a:lnTo>
              <a:lnTo>
                <a:pt x="0" y="170235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535CFD-2FFF-433A-910A-E306281BA605}">
      <dsp:nvSpPr>
        <dsp:cNvPr id="0" name=""/>
        <dsp:cNvSpPr/>
      </dsp:nvSpPr>
      <dsp:spPr>
        <a:xfrm>
          <a:off x="2620336" y="897099"/>
          <a:ext cx="2874925" cy="432321"/>
        </a:xfrm>
        <a:custGeom>
          <a:avLst/>
          <a:gdLst/>
          <a:ahLst/>
          <a:cxnLst/>
          <a:rect l="0" t="0" r="0" b="0"/>
          <a:pathLst>
            <a:path>
              <a:moveTo>
                <a:pt x="2874925" y="0"/>
              </a:moveTo>
              <a:lnTo>
                <a:pt x="2874925" y="301574"/>
              </a:lnTo>
              <a:lnTo>
                <a:pt x="0" y="301574"/>
              </a:lnTo>
              <a:lnTo>
                <a:pt x="0" y="43232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547C98-3675-474E-9033-F046DDA0C0DF}">
      <dsp:nvSpPr>
        <dsp:cNvPr id="0" name=""/>
        <dsp:cNvSpPr/>
      </dsp:nvSpPr>
      <dsp:spPr>
        <a:xfrm>
          <a:off x="3971636" y="882"/>
          <a:ext cx="3047250" cy="896216"/>
        </a:xfrm>
        <a:prstGeom prst="flowChartDecis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1CA9A-1601-4B1A-B667-7C7D83353010}">
      <dsp:nvSpPr>
        <dsp:cNvPr id="0" name=""/>
        <dsp:cNvSpPr/>
      </dsp:nvSpPr>
      <dsp:spPr>
        <a:xfrm>
          <a:off x="4128454" y="149859"/>
          <a:ext cx="3047250" cy="896216"/>
        </a:xfrm>
        <a:prstGeom prst="flowChartDecision">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Situation de l’assuré ?</a:t>
          </a:r>
          <a:endParaRPr lang="fr-FR" sz="1600" b="1" kern="1200" dirty="0"/>
        </a:p>
      </dsp:txBody>
      <dsp:txXfrm>
        <a:off x="4890267" y="373913"/>
        <a:ext cx="1523625" cy="448108"/>
      </dsp:txXfrm>
    </dsp:sp>
    <dsp:sp modelId="{9D8BB580-1F80-41CA-A5D5-A76746871E15}">
      <dsp:nvSpPr>
        <dsp:cNvPr id="0" name=""/>
        <dsp:cNvSpPr/>
      </dsp:nvSpPr>
      <dsp:spPr>
        <a:xfrm>
          <a:off x="1253845" y="1329421"/>
          <a:ext cx="2732981" cy="2883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C1E28-F6EE-4FFF-96B4-B6436DBE5601}">
      <dsp:nvSpPr>
        <dsp:cNvPr id="0" name=""/>
        <dsp:cNvSpPr/>
      </dsp:nvSpPr>
      <dsp:spPr>
        <a:xfrm>
          <a:off x="1410663" y="1478398"/>
          <a:ext cx="2732981" cy="28832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Situation régulière</a:t>
          </a:r>
          <a:endParaRPr lang="fr-FR" sz="1300" kern="1200" dirty="0"/>
        </a:p>
      </dsp:txBody>
      <dsp:txXfrm>
        <a:off x="1419108" y="1486843"/>
        <a:ext cx="2716091" cy="271431"/>
      </dsp:txXfrm>
    </dsp:sp>
    <dsp:sp modelId="{BB9159B6-C04B-4920-A6BF-D07F640EDE4D}">
      <dsp:nvSpPr>
        <dsp:cNvPr id="0" name=""/>
        <dsp:cNvSpPr/>
      </dsp:nvSpPr>
      <dsp:spPr>
        <a:xfrm>
          <a:off x="602794" y="3320093"/>
          <a:ext cx="1411365" cy="8962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2DBA2-C75A-44B2-8DC2-023CCF85594F}">
      <dsp:nvSpPr>
        <dsp:cNvPr id="0" name=""/>
        <dsp:cNvSpPr/>
      </dsp:nvSpPr>
      <dsp:spPr>
        <a:xfrm>
          <a:off x="759613" y="3469071"/>
          <a:ext cx="1411365" cy="89621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Protection Universelle Maladie </a:t>
          </a:r>
          <a:r>
            <a:rPr lang="fr-FR" sz="1300" kern="1200" dirty="0" smtClean="0"/>
            <a:t>(</a:t>
          </a:r>
          <a:r>
            <a:rPr lang="fr-FR" sz="1300" kern="1200" dirty="0" err="1" smtClean="0"/>
            <a:t>PUMa</a:t>
          </a:r>
          <a:r>
            <a:rPr lang="fr-FR" sz="1300" kern="1200" dirty="0" smtClean="0"/>
            <a:t>)</a:t>
          </a:r>
          <a:endParaRPr lang="fr-FR" sz="1300" kern="1200" dirty="0"/>
        </a:p>
      </dsp:txBody>
      <dsp:txXfrm>
        <a:off x="785862" y="3495320"/>
        <a:ext cx="1358867" cy="843718"/>
      </dsp:txXfrm>
    </dsp:sp>
    <dsp:sp modelId="{31483EC7-FF04-4F90-8F33-6F131A140A7D}">
      <dsp:nvSpPr>
        <dsp:cNvPr id="0" name=""/>
        <dsp:cNvSpPr/>
      </dsp:nvSpPr>
      <dsp:spPr>
        <a:xfrm>
          <a:off x="2768001" y="3320093"/>
          <a:ext cx="2098601" cy="8962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CFAF2-2BE4-4771-8A68-3AEFB1AACE3C}">
      <dsp:nvSpPr>
        <dsp:cNvPr id="0" name=""/>
        <dsp:cNvSpPr/>
      </dsp:nvSpPr>
      <dsp:spPr>
        <a:xfrm>
          <a:off x="2924820" y="3469071"/>
          <a:ext cx="2098601" cy="89621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Complémentaire santé solidaire </a:t>
          </a:r>
          <a:r>
            <a:rPr lang="fr-FR" sz="1300" kern="1200" dirty="0" smtClean="0"/>
            <a:t>(si elle est demandée et si les conditions sont réunies)</a:t>
          </a:r>
          <a:endParaRPr lang="fr-FR" sz="1300" kern="1200" dirty="0"/>
        </a:p>
      </dsp:txBody>
      <dsp:txXfrm>
        <a:off x="2951069" y="3495320"/>
        <a:ext cx="2046103" cy="843718"/>
      </dsp:txXfrm>
    </dsp:sp>
    <dsp:sp modelId="{C28D20C9-AF43-4299-8A98-DA2DCC4BD2A7}">
      <dsp:nvSpPr>
        <dsp:cNvPr id="0" name=""/>
        <dsp:cNvSpPr/>
      </dsp:nvSpPr>
      <dsp:spPr>
        <a:xfrm>
          <a:off x="6968369" y="1328677"/>
          <a:ext cx="2640156" cy="29447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A416F-1F8E-42B6-8EF4-82813F7B4FA9}">
      <dsp:nvSpPr>
        <dsp:cNvPr id="0" name=""/>
        <dsp:cNvSpPr/>
      </dsp:nvSpPr>
      <dsp:spPr>
        <a:xfrm>
          <a:off x="7125187" y="1477654"/>
          <a:ext cx="2640156" cy="29447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0" kern="1200" dirty="0" smtClean="0"/>
            <a:t>Situation irrégulière</a:t>
          </a:r>
        </a:p>
      </dsp:txBody>
      <dsp:txXfrm>
        <a:off x="7133812" y="1486279"/>
        <a:ext cx="2622906" cy="277228"/>
      </dsp:txXfrm>
    </dsp:sp>
    <dsp:sp modelId="{6D8E6CD5-6BFD-4CBE-B874-6B35B258989D}">
      <dsp:nvSpPr>
        <dsp:cNvPr id="0" name=""/>
        <dsp:cNvSpPr/>
      </dsp:nvSpPr>
      <dsp:spPr>
        <a:xfrm>
          <a:off x="7272617" y="1832884"/>
          <a:ext cx="2126673" cy="896216"/>
        </a:xfrm>
        <a:prstGeom prst="flowChartDecis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3A0E1-0A37-45A3-AB37-F362AB17B36B}">
      <dsp:nvSpPr>
        <dsp:cNvPr id="0" name=""/>
        <dsp:cNvSpPr/>
      </dsp:nvSpPr>
      <dsp:spPr>
        <a:xfrm>
          <a:off x="7429435" y="1981862"/>
          <a:ext cx="2126673" cy="896216"/>
        </a:xfrm>
        <a:prstGeom prst="flowChartDecision">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0" kern="1200" dirty="0" smtClean="0"/>
            <a:t>3 mois de résidence ?</a:t>
          </a:r>
        </a:p>
      </dsp:txBody>
      <dsp:txXfrm>
        <a:off x="7961103" y="2205916"/>
        <a:ext cx="1063337" cy="448108"/>
      </dsp:txXfrm>
    </dsp:sp>
    <dsp:sp modelId="{1FA9D4A8-68D3-4E78-9ADC-71BD4F47E015}">
      <dsp:nvSpPr>
        <dsp:cNvPr id="0" name=""/>
        <dsp:cNvSpPr/>
      </dsp:nvSpPr>
      <dsp:spPr>
        <a:xfrm>
          <a:off x="6586381" y="3300901"/>
          <a:ext cx="1411365" cy="8962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4C715-93F8-4179-8AE0-E1D00ABD9EE4}">
      <dsp:nvSpPr>
        <dsp:cNvPr id="0" name=""/>
        <dsp:cNvSpPr/>
      </dsp:nvSpPr>
      <dsp:spPr>
        <a:xfrm>
          <a:off x="6743200" y="3449879"/>
          <a:ext cx="1411365" cy="89621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Aide Médicale de l’Etat</a:t>
          </a:r>
        </a:p>
      </dsp:txBody>
      <dsp:txXfrm>
        <a:off x="6769449" y="3476128"/>
        <a:ext cx="1358867" cy="843718"/>
      </dsp:txXfrm>
    </dsp:sp>
    <dsp:sp modelId="{E5B6733F-C24D-4F96-A3D8-16CE52695B65}">
      <dsp:nvSpPr>
        <dsp:cNvPr id="0" name=""/>
        <dsp:cNvSpPr/>
      </dsp:nvSpPr>
      <dsp:spPr>
        <a:xfrm>
          <a:off x="8987300" y="3293391"/>
          <a:ext cx="1411365" cy="8962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B298B-0B60-4D80-977E-3CB655D61471}">
      <dsp:nvSpPr>
        <dsp:cNvPr id="0" name=""/>
        <dsp:cNvSpPr/>
      </dsp:nvSpPr>
      <dsp:spPr>
        <a:xfrm>
          <a:off x="9144119" y="3442368"/>
          <a:ext cx="1411365" cy="89621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Soins urgents</a:t>
          </a:r>
        </a:p>
      </dsp:txBody>
      <dsp:txXfrm>
        <a:off x="9170368" y="3468617"/>
        <a:ext cx="1358867" cy="84371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C9FEC9-2CDD-134F-840A-8F57484A297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EC13CF4C-D8D8-324F-AFA7-772950C22486}"/>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05AB692F-B762-CF4B-A8A8-22AAB26BA03B}" type="datetimeFigureOut">
              <a:rPr lang="fr-FR" smtClean="0"/>
              <a:t>07/07/2023</a:t>
            </a:fld>
            <a:endParaRPr lang="fr-FR"/>
          </a:p>
        </p:txBody>
      </p:sp>
      <p:sp>
        <p:nvSpPr>
          <p:cNvPr id="4" name="Espace réservé du pied de page 3">
            <a:extLst>
              <a:ext uri="{FF2B5EF4-FFF2-40B4-BE49-F238E27FC236}">
                <a16:creationId xmlns:a16="http://schemas.microsoft.com/office/drawing/2014/main" id="{EC31A6AC-A6A7-3248-B6E6-95946088A41B}"/>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D802CA66-22E3-C34E-89C6-B4B2A67C3984}"/>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4F41BAA-598B-594C-8490-B89944D016A3}" type="slidenum">
              <a:rPr lang="fr-FR" smtClean="0"/>
              <a:t>‹N°›</a:t>
            </a:fld>
            <a:endParaRPr lang="fr-FR"/>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873A9EE-EAD2-0C48-AEF4-C2D4DC6DFEA0}" type="datetimeFigureOut">
              <a:rPr lang="fr-FR" smtClean="0"/>
              <a:t>07/07/2023</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B73AB8B-6D17-C244-B144-C2D3D1B3AB3D}" type="slidenum">
              <a:rPr lang="fr-FR" smtClean="0"/>
              <a:t>‹N°›</a:t>
            </a:fld>
            <a:endParaRPr lang="fr-FR"/>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a:t>
            </a:fld>
            <a:endParaRPr lang="fr-FR" dirty="0"/>
          </a:p>
        </p:txBody>
      </p:sp>
    </p:spTree>
    <p:extLst>
      <p:ext uri="{BB962C8B-B14F-4D97-AF65-F5344CB8AC3E}">
        <p14:creationId xmlns:p14="http://schemas.microsoft.com/office/powerpoint/2010/main" val="132960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12</a:t>
            </a:fld>
            <a:endParaRPr lang="fr-FR"/>
          </a:p>
        </p:txBody>
      </p:sp>
    </p:spTree>
    <p:extLst>
      <p:ext uri="{BB962C8B-B14F-4D97-AF65-F5344CB8AC3E}">
        <p14:creationId xmlns:p14="http://schemas.microsoft.com/office/powerpoint/2010/main" val="67706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13</a:t>
            </a:fld>
            <a:endParaRPr lang="fr-FR"/>
          </a:p>
        </p:txBody>
      </p:sp>
    </p:spTree>
    <p:extLst>
      <p:ext uri="{BB962C8B-B14F-4D97-AF65-F5344CB8AC3E}">
        <p14:creationId xmlns:p14="http://schemas.microsoft.com/office/powerpoint/2010/main" val="109706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tiers de confiance peut attester</a:t>
            </a:r>
            <a:r>
              <a:rPr lang="fr-FR" baseline="0" dirty="0" smtClean="0"/>
              <a:t> que les pages du passeports sont blanches.</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14</a:t>
            </a:fld>
            <a:endParaRPr lang="fr-FR"/>
          </a:p>
        </p:txBody>
      </p:sp>
    </p:spTree>
    <p:extLst>
      <p:ext uri="{BB962C8B-B14F-4D97-AF65-F5344CB8AC3E}">
        <p14:creationId xmlns:p14="http://schemas.microsoft.com/office/powerpoint/2010/main" val="130299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15</a:t>
            </a:fld>
            <a:endParaRPr lang="fr-FR"/>
          </a:p>
        </p:txBody>
      </p:sp>
    </p:spTree>
    <p:extLst>
      <p:ext uri="{BB962C8B-B14F-4D97-AF65-F5344CB8AC3E}">
        <p14:creationId xmlns:p14="http://schemas.microsoft.com/office/powerpoint/2010/main" val="130299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Montrez un modèle</a:t>
            </a:r>
            <a:r>
              <a:rPr lang="fr-FR" baseline="0" dirty="0" smtClean="0"/>
              <a:t> d’attestation à titre gratuit par un particulier</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16</a:t>
            </a:fld>
            <a:endParaRPr lang="fr-FR"/>
          </a:p>
        </p:txBody>
      </p:sp>
    </p:spTree>
    <p:extLst>
      <p:ext uri="{BB962C8B-B14F-4D97-AF65-F5344CB8AC3E}">
        <p14:creationId xmlns:p14="http://schemas.microsoft.com/office/powerpoint/2010/main" val="130299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https://www.complementaire-sante-solidaire.gouv.fr/fichier-utilisateur/fichiers/CIRCULAIRE_DGAS_DSS_DHOS_%202005-407%20du%2027%20septembre%202005%20relative_AME.pdf</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17</a:t>
            </a:fld>
            <a:endParaRPr lang="fr-FR"/>
          </a:p>
        </p:txBody>
      </p:sp>
    </p:spTree>
    <p:extLst>
      <p:ext uri="{BB962C8B-B14F-4D97-AF65-F5344CB8AC3E}">
        <p14:creationId xmlns:p14="http://schemas.microsoft.com/office/powerpoint/2010/main" val="109706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ressources du conjoint en situation régulière ne sont pas pris en compte</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18</a:t>
            </a:fld>
            <a:endParaRPr lang="fr-FR"/>
          </a:p>
        </p:txBody>
      </p:sp>
    </p:spTree>
    <p:extLst>
      <p:ext uri="{BB962C8B-B14F-4D97-AF65-F5344CB8AC3E}">
        <p14:creationId xmlns:p14="http://schemas.microsoft.com/office/powerpoint/2010/main" val="130299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personnes demandant le bénéfice de l’AME pour la première fois doivent déposer leur dossier à l’accueil de l’organisme d’assurance maladie de leur lieu de résidence, sauf lorsqu’elles sont prises en charge en établissement de santé ou par une permanence d’accès aux soins de santé (PASS), auquel cas l’établissement ou la PASS doit transmettre directement la demande à la caisse concernée sous 8 jours.</a:t>
            </a:r>
          </a:p>
          <a:p>
            <a:endParaRPr lang="fr-FR" dirty="0" smtClean="0"/>
          </a:p>
          <a:p>
            <a:r>
              <a:rPr lang="fr-FR" dirty="0" smtClean="0"/>
              <a:t> En application du décret n° 2021-1152 du 3 septembre 2021 relatif aux modalités de dépôt des premières demandes d'aide médicale de l'Etat, les premières demandes d’AME peuvent être déposées auprès de centres de santé, de maisons de santé ou d’associations, accompagnant des personnes en situation de précarité dans les démarches nécessaires à la mise en œuvre de leurs droits et leur permettant d’accéder, en lien avec des professionnels de santé partenaires, à des soins de premier recours, qui sont pris en charge dès l’attribution de leurs droits. Pour pouvoir réceptionner ces premières demandes d’AME, ces structures doivent avoir établi une convention à cet effet avec une caisse primaire d’assurance maladie et être soutenues par une agence régionale de santé.</a:t>
            </a:r>
          </a:p>
          <a:p>
            <a:endParaRPr lang="fr-FR" dirty="0" smtClean="0"/>
          </a:p>
          <a:p>
            <a:r>
              <a:rPr lang="fr-FR" dirty="0" smtClean="0"/>
              <a:t>https://www.ameli.fr/sites/default/files/formulaires/formulaire-ame-s3720h.pdf</a:t>
            </a:r>
          </a:p>
          <a:p>
            <a:pPr defTabSz="990752">
              <a:defRPr/>
            </a:pPr>
            <a:endParaRPr lang="fr-FR" dirty="0" smtClean="0"/>
          </a:p>
          <a:p>
            <a:pPr defTabSz="990752">
              <a:defRPr/>
            </a:pPr>
            <a:r>
              <a:rPr lang="fr-FR" dirty="0" smtClean="0"/>
              <a:t>La</a:t>
            </a:r>
            <a:r>
              <a:rPr lang="fr-FR" baseline="0" dirty="0" smtClean="0"/>
              <a:t> </a:t>
            </a:r>
            <a:r>
              <a:rPr lang="fr-FR" dirty="0" smtClean="0"/>
              <a:t>présence de l’ensemble des membres du foyer n’est pas requise pour déposer le dossier.</a:t>
            </a:r>
          </a:p>
          <a:p>
            <a:pPr defTabSz="990752">
              <a:defRPr/>
            </a:pPr>
            <a:r>
              <a:rPr lang="fr-FR" dirty="0" smtClean="0"/>
              <a:t>Le demandeur peut être accompagné, s’il ne maîtrise pas la langue française.</a:t>
            </a:r>
          </a:p>
          <a:p>
            <a:pPr defTabSz="990752">
              <a:defRPr/>
            </a:pPr>
            <a:endParaRPr lang="fr-FR" dirty="0" smtClean="0"/>
          </a:p>
          <a:p>
            <a:r>
              <a:rPr lang="fr-FR" dirty="0" smtClean="0"/>
              <a:t>Outre les personnes déposant une demande d’AME pour la première fois, sont également concernées par cette règle, les personnes qui déposent un nouveau dossier plus de deux ans après le dépôt d’un précédent dossier</a:t>
            </a: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19</a:t>
            </a:fld>
            <a:endParaRPr lang="fr-FR"/>
          </a:p>
        </p:txBody>
      </p:sp>
    </p:spTree>
    <p:extLst>
      <p:ext uri="{BB962C8B-B14F-4D97-AF65-F5344CB8AC3E}">
        <p14:creationId xmlns:p14="http://schemas.microsoft.com/office/powerpoint/2010/main" val="191090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rgbClr val="31B6FD"/>
              </a:buClr>
            </a:pPr>
            <a:r>
              <a:rPr lang="fr-FR" b="1" u="sng" dirty="0" smtClean="0"/>
              <a:t>Dérogations à ce dépôt physique</a:t>
            </a:r>
          </a:p>
          <a:p>
            <a:pPr marL="371532" indent="-371532" algn="just">
              <a:buFont typeface="Arial" panose="020B0604020202020204" pitchFamily="34" charset="0"/>
              <a:buChar char="•"/>
            </a:pPr>
            <a:r>
              <a:rPr lang="fr-FR" b="1" dirty="0" smtClean="0">
                <a:solidFill>
                  <a:schemeClr val="tx1"/>
                </a:solidFill>
              </a:rPr>
              <a:t>Mineur isolé </a:t>
            </a:r>
            <a:r>
              <a:rPr lang="fr-FR" dirty="0" smtClean="0"/>
              <a:t>: la demande peut être déposée ou envoyée à la caisse d’assurance maladie par toute structure de prise en charge ou d’accompagnement de ces personnes, ou association de défense des droits des usagers du système de santé / personnes en situation de précarité.</a:t>
            </a:r>
          </a:p>
          <a:p>
            <a:pPr marL="371532" indent="-371532" algn="just">
              <a:buFont typeface="Arial" panose="020B0604020202020204" pitchFamily="34" charset="0"/>
              <a:buChar char="•"/>
            </a:pPr>
            <a:endParaRPr lang="fr-FR" dirty="0" smtClean="0"/>
          </a:p>
          <a:p>
            <a:pPr marL="371532" indent="-371532" algn="just">
              <a:buFont typeface="Arial" panose="020B0604020202020204" pitchFamily="34" charset="0"/>
              <a:buChar char="•"/>
            </a:pPr>
            <a:r>
              <a:rPr lang="fr-FR" sz="1500" b="1" dirty="0"/>
              <a:t>Enfant à charge </a:t>
            </a:r>
            <a:r>
              <a:rPr lang="fr-FR" dirty="0" smtClean="0"/>
              <a:t>: si les parents ne bénéficient pas de l’AME car ils ne remplissent pas la condition de résidence en France ou de ressources, les enfants à charge peuvent bénéficier de l’AME. La demande doit être faite pour le foyer et non au nom de l’enfant. Les membres majeurs recevront un refus et une carte AME sera délivrée au mineur. Si les parents deviennent éligibles, une nouvelle demande sera faite et les parents pourront prétendre à l’AME.</a:t>
            </a:r>
          </a:p>
          <a:p>
            <a:pPr marL="371532" indent="-371532" algn="just">
              <a:buFont typeface="Arial" panose="020B0604020202020204" pitchFamily="34" charset="0"/>
              <a:buChar char="•"/>
            </a:pPr>
            <a:endParaRPr lang="fr-FR" dirty="0" smtClean="0"/>
          </a:p>
          <a:p>
            <a:pPr marL="371532" indent="-371532" algn="just">
              <a:buFont typeface="Arial" panose="020B0604020202020204" pitchFamily="34" charset="0"/>
              <a:buChar char="•"/>
            </a:pPr>
            <a:r>
              <a:rPr lang="fr-FR" sz="1500" b="1" dirty="0"/>
              <a:t>Régime de tutelle ou de curatelle </a:t>
            </a:r>
            <a:r>
              <a:rPr lang="fr-FR" dirty="0" smtClean="0"/>
              <a:t>: le tuteur ou curateur peut déposer la première demande d’AME dans les conditions prévues pour le renouvellement. Un extrait du jugement de tutelle/curatelle doit être fourni.</a:t>
            </a:r>
          </a:p>
          <a:p>
            <a:pPr marL="371532" indent="-371532" algn="just">
              <a:buFont typeface="Arial" panose="020B0604020202020204" pitchFamily="34" charset="0"/>
              <a:buChar char="•"/>
            </a:pPr>
            <a:endParaRPr lang="fr-FR" dirty="0" smtClean="0"/>
          </a:p>
          <a:p>
            <a:pPr marL="371532" indent="-371532" algn="just">
              <a:buFont typeface="Arial" panose="020B0604020202020204" pitchFamily="34" charset="0"/>
              <a:buChar char="•"/>
            </a:pPr>
            <a:r>
              <a:rPr lang="fr-FR" sz="1500" b="1" dirty="0"/>
              <a:t>Mobilité réduite </a:t>
            </a:r>
            <a:r>
              <a:rPr lang="fr-FR" dirty="0" smtClean="0"/>
              <a:t>: la première demande d’AME peut être déposée dans les conditions prévues pour le renouvellement. Un justificatif de la situation ou une attestation sur l’honneur doit être fourni(e).</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20</a:t>
            </a:fld>
            <a:endParaRPr lang="fr-FR"/>
          </a:p>
        </p:txBody>
      </p:sp>
    </p:spTree>
    <p:extLst>
      <p:ext uri="{BB962C8B-B14F-4D97-AF65-F5344CB8AC3E}">
        <p14:creationId xmlns:p14="http://schemas.microsoft.com/office/powerpoint/2010/main" val="1302997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de délivrance d’une carte vitale mais d’une carte</a:t>
            </a:r>
            <a:r>
              <a:rPr lang="fr-FR" baseline="0" dirty="0" smtClean="0"/>
              <a:t> d’admission AME</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21</a:t>
            </a:fld>
            <a:endParaRPr lang="fr-FR"/>
          </a:p>
        </p:txBody>
      </p:sp>
    </p:spTree>
    <p:extLst>
      <p:ext uri="{BB962C8B-B14F-4D97-AF65-F5344CB8AC3E}">
        <p14:creationId xmlns:p14="http://schemas.microsoft.com/office/powerpoint/2010/main" val="85825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https://www.legifrance.gouv.fr/loda/id/JORFTEXT000034677457/</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3</a:t>
            </a:fld>
            <a:endParaRPr lang="fr-FR"/>
          </a:p>
        </p:txBody>
      </p:sp>
    </p:spTree>
    <p:extLst>
      <p:ext uri="{BB962C8B-B14F-4D97-AF65-F5344CB8AC3E}">
        <p14:creationId xmlns:p14="http://schemas.microsoft.com/office/powerpoint/2010/main" val="3972707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a:t>
            </a:r>
            <a:r>
              <a:rPr lang="fr-FR" baseline="0" dirty="0" smtClean="0"/>
              <a:t> vous envoyez les demandes avant 10 mois (plus de 2 mois avant la fin des droits), le dossier sera refusé </a:t>
            </a:r>
          </a:p>
          <a:p>
            <a:endParaRPr lang="fr-FR" baseline="0" dirty="0" smtClean="0"/>
          </a:p>
          <a:p>
            <a:r>
              <a:rPr lang="fr-FR" dirty="0" smtClean="0"/>
              <a:t>En cas de renouvellement de la demande d’AME, le dossier peut être envoyé par courrier ou déposé auprès de la caisse d’assurance maladie, de l’établissement de santé dans lequel le demandeur est pris en charge, d'un centre communal ou intercommunal d'action sociale ou des services sanitaires et sociaux du lieu de résidence, ou des associations ou organismes à but non lucratifs agréés à cet effet</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22</a:t>
            </a:fld>
            <a:endParaRPr lang="fr-FR"/>
          </a:p>
        </p:txBody>
      </p:sp>
    </p:spTree>
    <p:extLst>
      <p:ext uri="{BB962C8B-B14F-4D97-AF65-F5344CB8AC3E}">
        <p14:creationId xmlns:p14="http://schemas.microsoft.com/office/powerpoint/2010/main" val="85825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r>
              <a:rPr lang="fr-FR" dirty="0" smtClean="0"/>
              <a:t>Lorsque la demande a été déposée après le début d'une hospitalisation ou de soins, la décision d'admission à l'AME peut prendre effet au jour d’entrée dans l’établissement ou de la date de soins. Pour bénéficier d’une prise en charge rétroactive, le patient doit remplir les conditions d’attribution de l’AME au moment des soins et transmettre sa demande d’AME dans un délai de 90 jours à compter du jour de sortie de l’établissement ou de la date des soins. Le délai de rétroactivité de l’AME, auparavant de 30 jours, est en effet porté à 90 jours depuis le 1 er janvier 2021. </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23</a:t>
            </a:fld>
            <a:endParaRPr lang="fr-FR"/>
          </a:p>
        </p:txBody>
      </p:sp>
    </p:spTree>
    <p:extLst>
      <p:ext uri="{BB962C8B-B14F-4D97-AF65-F5344CB8AC3E}">
        <p14:creationId xmlns:p14="http://schemas.microsoft.com/office/powerpoint/2010/main" val="1302997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r>
              <a:rPr lang="fr-FR" sz="2000" b="1" dirty="0">
                <a:solidFill>
                  <a:prstClr val="white"/>
                </a:solidFill>
                <a:latin typeface="Arial" panose="020B0604020202020204"/>
              </a:rPr>
              <a:t>Personne avec des droits C2S en cours: Pas de changements</a:t>
            </a:r>
          </a:p>
          <a:p>
            <a:pPr defTabSz="990752">
              <a:defRPr/>
            </a:pPr>
            <a:endParaRPr lang="fr-FR" sz="2000" b="1" dirty="0">
              <a:solidFill>
                <a:prstClr val="white"/>
              </a:solidFill>
              <a:latin typeface="Arial" panose="020B0604020202020204"/>
            </a:endParaRPr>
          </a:p>
          <a:p>
            <a:pPr marL="309610" indent="-309610" defTabSz="990752">
              <a:buFont typeface="Wingdings" panose="05000000000000000000" pitchFamily="2" charset="2"/>
              <a:buChar char="q"/>
              <a:defRPr/>
            </a:pPr>
            <a:r>
              <a:rPr lang="fr-FR" sz="2000" b="1" dirty="0">
                <a:solidFill>
                  <a:prstClr val="white"/>
                </a:solidFill>
                <a:latin typeface="Arial" panose="020B0604020202020204"/>
              </a:rPr>
              <a:t>Dès lors que l’assuré a reçu une notification de fermeture des droits applicable 45 jours après, une demande d’AME peut être déposée.</a:t>
            </a:r>
          </a:p>
          <a:p>
            <a:pPr marL="309610" indent="-309610" defTabSz="990752">
              <a:buFont typeface="Wingdings" panose="05000000000000000000" pitchFamily="2" charset="2"/>
              <a:buChar char="q"/>
              <a:defRPr/>
            </a:pPr>
            <a:r>
              <a:rPr lang="fr-FR" sz="2000" b="1" dirty="0">
                <a:solidFill>
                  <a:prstClr val="white"/>
                </a:solidFill>
                <a:latin typeface="Arial" panose="020B0604020202020204"/>
              </a:rPr>
              <a:t>Si les conditions sont remplies, l’AME débute au lendemain de la date prévue de fermeture des droits PUMA.</a:t>
            </a:r>
          </a:p>
          <a:p>
            <a:endParaRPr lang="fr-FR" dirty="0" smtClean="0"/>
          </a:p>
          <a:p>
            <a:pPr defTabSz="990752">
              <a:defRPr/>
            </a:pPr>
            <a:r>
              <a:rPr lang="fr-FR" sz="2000" b="1" dirty="0">
                <a:solidFill>
                  <a:prstClr val="white"/>
                </a:solidFill>
                <a:latin typeface="Arial" panose="020B0604020202020204"/>
              </a:rPr>
              <a:t>Personne sans droits C2S: Une mise à jour des pratiques</a:t>
            </a:r>
          </a:p>
          <a:p>
            <a:pPr defTabSz="990752">
              <a:defRPr/>
            </a:pPr>
            <a:endParaRPr lang="fr-FR" sz="2000" b="1" dirty="0">
              <a:solidFill>
                <a:prstClr val="white"/>
              </a:solidFill>
              <a:latin typeface="Arial" panose="020B0604020202020204"/>
            </a:endParaRPr>
          </a:p>
          <a:p>
            <a:pPr marL="309610" indent="-309610" defTabSz="990752">
              <a:buFont typeface="Wingdings" panose="05000000000000000000" pitchFamily="2" charset="2"/>
              <a:buChar char="q"/>
              <a:defRPr/>
            </a:pPr>
            <a:r>
              <a:rPr lang="fr-FR" sz="2000" b="1" dirty="0">
                <a:solidFill>
                  <a:prstClr val="white"/>
                </a:solidFill>
                <a:latin typeface="Arial" panose="020B0604020202020204"/>
              </a:rPr>
              <a:t>Dès lors que l’assuré a reçu une notification de fermeture des droits applicable 45 jours après, une demande d’AME peut être déposée.</a:t>
            </a:r>
          </a:p>
          <a:p>
            <a:pPr marL="309610" indent="-309610" defTabSz="990752">
              <a:buFont typeface="Wingdings" panose="05000000000000000000" pitchFamily="2" charset="2"/>
              <a:buChar char="q"/>
              <a:defRPr/>
            </a:pPr>
            <a:r>
              <a:rPr lang="fr-FR" sz="2000" b="1" dirty="0">
                <a:solidFill>
                  <a:prstClr val="white"/>
                </a:solidFill>
                <a:latin typeface="Arial" panose="020B0604020202020204"/>
              </a:rPr>
              <a:t>Si les conditions d’attribution de l’AME sont remplies, l’AME débute à la date de réception de la demande; les droits PUMA sont fermés avant la fin des 45 jours.</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24</a:t>
            </a:fld>
            <a:endParaRPr lang="fr-FR"/>
          </a:p>
        </p:txBody>
      </p:sp>
    </p:spTree>
    <p:extLst>
      <p:ext uri="{BB962C8B-B14F-4D97-AF65-F5344CB8AC3E}">
        <p14:creationId xmlns:p14="http://schemas.microsoft.com/office/powerpoint/2010/main" val="164472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r>
              <a:rPr lang="fr-FR" dirty="0" smtClean="0"/>
              <a:t>En application de l’article 2 du décret n°2005-860 du 28 juillet 2005 relatif aux modalités d'admission des demandes d’AME, la carte d'admission à l’AME est remise en mains propres au bénéficiaire</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25</a:t>
            </a:fld>
            <a:endParaRPr lang="fr-FR"/>
          </a:p>
        </p:txBody>
      </p:sp>
    </p:spTree>
    <p:extLst>
      <p:ext uri="{BB962C8B-B14F-4D97-AF65-F5344CB8AC3E}">
        <p14:creationId xmlns:p14="http://schemas.microsoft.com/office/powerpoint/2010/main" val="130299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https://www.legifrance.gouv.fr/codes/article_lc/LEGIARTI000042485535</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1302997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https://www.ameli.fr/sites/default/files/formulaires/721839/demande-accord-prealable-ame.pdf</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30299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28</a:t>
            </a:fld>
            <a:endParaRPr lang="fr-FR"/>
          </a:p>
        </p:txBody>
      </p:sp>
    </p:spTree>
    <p:extLst>
      <p:ext uri="{BB962C8B-B14F-4D97-AF65-F5344CB8AC3E}">
        <p14:creationId xmlns:p14="http://schemas.microsoft.com/office/powerpoint/2010/main" val="3962768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1279525"/>
            <a:ext cx="6140450" cy="3454400"/>
          </a:xfrm>
        </p:spPr>
      </p:sp>
      <p:sp>
        <p:nvSpPr>
          <p:cNvPr id="3" name="Espace réservé des commentaires 2"/>
          <p:cNvSpPr>
            <a:spLocks noGrp="1"/>
          </p:cNvSpPr>
          <p:nvPr>
            <p:ph type="body" idx="1"/>
          </p:nvPr>
        </p:nvSpPr>
        <p:spPr/>
        <p:txBody>
          <a:bodyPr/>
          <a:lstStyle/>
          <a:p>
            <a:endParaRPr lang="fr-FR" b="1" u="sng"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1332442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251330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https://www.legifrance.gouv.fr/loda/id/JORFTEXT000034677457/</a:t>
            </a:r>
          </a:p>
          <a:p>
            <a:endParaRPr lang="fr-FR" dirty="0" smtClean="0"/>
          </a:p>
          <a:p>
            <a:r>
              <a:rPr lang="fr-FR" dirty="0" smtClean="0"/>
              <a:t>Cas particulier des personnes dont les droits à l’assurance maladie sont fermés pour défaut de régularité du séjour </a:t>
            </a:r>
          </a:p>
          <a:p>
            <a:endParaRPr lang="fr-FR" dirty="0" smtClean="0"/>
          </a:p>
          <a:p>
            <a:r>
              <a:rPr lang="fr-FR" dirty="0" smtClean="0"/>
              <a:t>En vertu de l’article R. 111-4 du code de la sécurité sociale, les personnes qui ne sont pas ressortissants d'un Etat membre de l'Union européenne ou partie à l'accord sur l'Espace économique européen ou de la Confédération suisse bénéficient d’un maintien de droits à la protection universelle maladie (</a:t>
            </a:r>
            <a:r>
              <a:rPr lang="fr-FR" dirty="0" err="1" smtClean="0"/>
              <a:t>PUMa</a:t>
            </a:r>
            <a:r>
              <a:rPr lang="fr-FR" dirty="0" smtClean="0"/>
              <a:t>) durant 6 mois à compter de la date de fin de validité de leur titre de séjour. A la fin de cette période, si elles n’ont pas transmis un nouveau justificatif de séjour, elles reçoivent une notification de la caisse les informant de la fermeture de leurs droits dans un délai de 45 jours. Ces personnes, qui ne peuvent plus bénéficier de la </a:t>
            </a:r>
            <a:r>
              <a:rPr lang="fr-FR" dirty="0" err="1" smtClean="0"/>
              <a:t>PUMa</a:t>
            </a:r>
            <a:r>
              <a:rPr lang="fr-FR" dirty="0" smtClean="0"/>
              <a:t> pour défaut de régularité de séjour, peuvent déposer une demande d’AME avant la fermeture effective de leur droits à la </a:t>
            </a:r>
            <a:r>
              <a:rPr lang="fr-FR" dirty="0" err="1" smtClean="0"/>
              <a:t>PUMa</a:t>
            </a:r>
            <a:r>
              <a:rPr lang="fr-FR" dirty="0" smtClean="0"/>
              <a:t> durant la période de 45 jours à compter de la notification de la fermeture de leurs droits </a:t>
            </a:r>
            <a:r>
              <a:rPr lang="fr-FR" dirty="0" err="1" smtClean="0"/>
              <a:t>PUMa</a:t>
            </a:r>
            <a:r>
              <a:rPr lang="fr-FR" dirty="0" smtClean="0"/>
              <a:t>. En cas d’accord, les droits à l’AME sont ouverts au lendemain de la date de fermeture des droits à la </a:t>
            </a:r>
            <a:r>
              <a:rPr lang="fr-FR" dirty="0" err="1" smtClean="0"/>
              <a:t>PUMa</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97270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règles de prise en charge des frais de santé des personnes en situation irrégulière compte tenu : </a:t>
            </a:r>
          </a:p>
          <a:p>
            <a:r>
              <a:rPr lang="fr-FR" dirty="0" smtClean="0"/>
              <a:t> des mesures portées par l’article 264 de la loi n° 2019-1479 du 28 décembre 2019 de finances pour 2020 ; </a:t>
            </a:r>
          </a:p>
          <a:p>
            <a:r>
              <a:rPr lang="fr-FR" dirty="0" smtClean="0"/>
              <a:t> des dispositions définies dans le décret n° 2019-1468 du 26 décembre 2019 relatif aux conditions permettant de bénéficier du droit à la prise en charge des frais de santé pour les assurés qui cessent d'avoir une résidence régulière en France ; </a:t>
            </a:r>
          </a:p>
          <a:p>
            <a:r>
              <a:rPr lang="fr-FR" dirty="0" smtClean="0"/>
              <a:t> du décret n° 2020-1325 du 30 octobre 2020 relatif à l'aide médicale de l'Etat et aux conditions permettant de bénéficier du droit à la prise en charge des frais de santé pour les assurés qui cessent d'avoir une résidence régulière en France ; </a:t>
            </a:r>
          </a:p>
          <a:p>
            <a:r>
              <a:rPr lang="fr-FR" dirty="0" smtClean="0"/>
              <a:t> du décret n° 2021-1152 du 3 septembre 2021 relatif aux modalités de dépôt des premières demandes d'aide médicale de l'Etat</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6</a:t>
            </a:fld>
            <a:endParaRPr lang="fr-FR"/>
          </a:p>
        </p:txBody>
      </p:sp>
    </p:spTree>
    <p:extLst>
      <p:ext uri="{BB962C8B-B14F-4D97-AF65-F5344CB8AC3E}">
        <p14:creationId xmlns:p14="http://schemas.microsoft.com/office/powerpoint/2010/main" val="41813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Depuis le 1er janvier 2020, les personnes souhaitant bénéficier de l’AME doivent justifier de trois mois de résidence irrégulière en France. </a:t>
            </a:r>
          </a:p>
          <a:p>
            <a:endParaRPr lang="fr-FR" dirty="0" smtClean="0"/>
          </a:p>
          <a:p>
            <a:r>
              <a:rPr lang="fr-FR" dirty="0" smtClean="0"/>
              <a:t>Par exemple : une personne entrée en France avec un visa touristique autorisant un séjour en France de 90 jours, ne pourra prétendre à l’AME qu’à partir de 180 jours (6 mois) de résidence en France. Les ressortissants européens qui ont le droit de circuler librement sont considérés en situation régulière durant les trois premiers mois sur le territoire français. A l’issue de cette période, ceux qui ne remplissent pas les conditions pour bénéficier de l’assurance maladie et qui sont considérés comme étant en situation irrégulière (en particulier les ressortissants inactifs qui ne disposent pas de ressources suffisantes) doivent attendre trois mois supplémentaires pour pouvoir être éligibles à l’AME.</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7</a:t>
            </a:fld>
            <a:endParaRPr lang="fr-FR"/>
          </a:p>
        </p:txBody>
      </p:sp>
    </p:spTree>
    <p:extLst>
      <p:ext uri="{BB962C8B-B14F-4D97-AF65-F5344CB8AC3E}">
        <p14:creationId xmlns:p14="http://schemas.microsoft.com/office/powerpoint/2010/main" val="41813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90752">
              <a:defRPr/>
            </a:pPr>
            <a:r>
              <a:rPr lang="fr-FR" sz="1500" dirty="0"/>
              <a:t>Frais de médecine</a:t>
            </a:r>
          </a:p>
          <a:p>
            <a:pPr marL="560738" lvl="1" indent="-371532"/>
            <a:r>
              <a:rPr lang="fr-FR" sz="1500" dirty="0"/>
              <a:t>les frais afférents à certaines vaccinations ainsi que ceux liés à certains dépistages ; </a:t>
            </a:r>
          </a:p>
          <a:p>
            <a:pPr marL="560738" lvl="1" indent="-371532"/>
            <a:r>
              <a:rPr lang="fr-FR" sz="1500" dirty="0"/>
              <a:t>les frais liés à la contraception, à l'interruption volontaire de grossesse, etc.</a:t>
            </a:r>
          </a:p>
          <a:p>
            <a:pPr marL="0" lvl="1" defTabSz="990752">
              <a:defRPr/>
            </a:pPr>
            <a:endParaRPr lang="fr-FR" sz="1500" dirty="0"/>
          </a:p>
          <a:p>
            <a:pPr marL="0" lvl="1" defTabSz="990752">
              <a:defRPr/>
            </a:pPr>
            <a:r>
              <a:rPr lang="fr-FR" sz="1500" dirty="0"/>
              <a:t>Médicaments</a:t>
            </a:r>
          </a:p>
          <a:p>
            <a:pPr marL="0" lvl="1" defTabSz="990752">
              <a:defRPr/>
            </a:pPr>
            <a:r>
              <a:rPr lang="fr-FR" sz="1500" dirty="0"/>
              <a:t>les médicaments remboursés à 100%, 65% ou 30% ;</a:t>
            </a:r>
          </a:p>
          <a:p>
            <a:endParaRPr lang="fr-FR" dirty="0" smtClean="0"/>
          </a:p>
          <a:p>
            <a:r>
              <a:rPr lang="fr-FR" dirty="0" smtClean="0"/>
              <a:t>FOCUS sur l’optique</a:t>
            </a:r>
          </a:p>
          <a:p>
            <a:r>
              <a:rPr lang="fr-FR" dirty="0" smtClean="0"/>
              <a:t>Les bénéficiaires de l’AME sont pris en charge à 100% du tarif de responsabilité (part régime obligatoire + ticket modérateur).</a:t>
            </a:r>
          </a:p>
          <a:p>
            <a:r>
              <a:rPr lang="fr-FR" dirty="0" smtClean="0"/>
              <a:t>Le bénéficiaire de l’AME doit s’acquitter de la somme qui excède le tarif de responsabilité.</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8</a:t>
            </a:fld>
            <a:endParaRPr lang="fr-FR"/>
          </a:p>
        </p:txBody>
      </p:sp>
    </p:spTree>
    <p:extLst>
      <p:ext uri="{BB962C8B-B14F-4D97-AF65-F5344CB8AC3E}">
        <p14:creationId xmlns:p14="http://schemas.microsoft.com/office/powerpoint/2010/main" val="41813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https://www.ameli.fr/cote-d-opale/assure/droits-demarches/situations-particulieres/situation-irreguliere-ame#text_621</a:t>
            </a:r>
          </a:p>
          <a:p>
            <a:r>
              <a:rPr lang="fr-FR" dirty="0" smtClean="0"/>
              <a:t>Condition d’identité pour le demandeur</a:t>
            </a:r>
            <a:r>
              <a:rPr lang="fr-FR" baseline="0" dirty="0" smtClean="0"/>
              <a:t> et les personnes à sa charge</a:t>
            </a:r>
          </a:p>
          <a:p>
            <a:r>
              <a:rPr lang="fr-FR" baseline="0" dirty="0" smtClean="0"/>
              <a:t>Condition de résidence uniquement pour le demandeur</a:t>
            </a:r>
          </a:p>
          <a:p>
            <a:r>
              <a:rPr lang="fr-FR" baseline="0" dirty="0" smtClean="0"/>
              <a:t>Attention : tout demandeur doit justifier d’une adresse en France sur son dossier de demande AME, ce peut être son adresse de résidence ou une adresse de domiciliation</a:t>
            </a:r>
          </a:p>
          <a:p>
            <a:r>
              <a:rPr lang="fr-FR" baseline="0" dirty="0" smtClean="0"/>
              <a:t>Condition de ressources pour le demandeur et les personnes à sa charge pendant 12 mois précédant le demande perçues en France et à l’étranger</a:t>
            </a:r>
          </a:p>
          <a:p>
            <a:r>
              <a:rPr lang="fr-FR" baseline="0" dirty="0" smtClean="0"/>
              <a:t>Les conditions de ressources sont revalorisé chaque année au 1</a:t>
            </a:r>
            <a:r>
              <a:rPr lang="fr-FR" baseline="30000" dirty="0" smtClean="0"/>
              <a:t>er</a:t>
            </a:r>
            <a:r>
              <a:rPr lang="fr-FR" baseline="0" dirty="0" smtClean="0"/>
              <a:t> Avril</a:t>
            </a: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9</a:t>
            </a:fld>
            <a:endParaRPr lang="fr-FR"/>
          </a:p>
        </p:txBody>
      </p:sp>
    </p:spTree>
    <p:extLst>
      <p:ext uri="{BB962C8B-B14F-4D97-AF65-F5344CB8AC3E}">
        <p14:creationId xmlns:p14="http://schemas.microsoft.com/office/powerpoint/2010/main" val="41813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lgn="just">
              <a:buClr>
                <a:srgbClr val="31B6FD"/>
              </a:buClr>
            </a:pPr>
            <a:r>
              <a:rPr lang="fr-FR" sz="1300" b="1" dirty="0">
                <a:solidFill>
                  <a:schemeClr val="accent3"/>
                </a:solidFill>
              </a:rPr>
              <a:t>Un cohabitant </a:t>
            </a:r>
            <a:r>
              <a:rPr lang="fr-FR" sz="1300" dirty="0">
                <a:solidFill>
                  <a:schemeClr val="accent3"/>
                </a:solidFill>
              </a:rPr>
              <a:t>c’est une personne qui se trouve à la charge effective, totale et permanente </a:t>
            </a:r>
            <a:r>
              <a:rPr lang="fr-FR" sz="1300" u="sng" dirty="0">
                <a:solidFill>
                  <a:schemeClr val="accent3"/>
                </a:solidFill>
              </a:rPr>
              <a:t>depuis plus de 12 mois</a:t>
            </a:r>
            <a:r>
              <a:rPr lang="fr-FR" sz="1300" dirty="0">
                <a:solidFill>
                  <a:schemeClr val="accent3"/>
                </a:solidFill>
              </a:rPr>
              <a:t> du demandeur. </a:t>
            </a:r>
            <a:r>
              <a:rPr lang="fr-FR" sz="1300" dirty="0">
                <a:solidFill>
                  <a:schemeClr val="accent3"/>
                </a:solidFill>
                <a:sym typeface="Webdings"/>
              </a:rPr>
              <a:t>Le bénéfice de l’AME ne peut être attribué qu’à </a:t>
            </a:r>
            <a:r>
              <a:rPr lang="fr-FR" sz="1300" u="sng" dirty="0">
                <a:solidFill>
                  <a:schemeClr val="accent3"/>
                </a:solidFill>
                <a:sym typeface="Webdings"/>
              </a:rPr>
              <a:t>un seul cohabitant par foyer</a:t>
            </a:r>
            <a:r>
              <a:rPr lang="fr-FR" sz="1300" dirty="0">
                <a:solidFill>
                  <a:schemeClr val="accent3"/>
                </a:solidFill>
                <a:sym typeface="Webdings"/>
              </a:rPr>
              <a:t>. </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10</a:t>
            </a:fld>
            <a:endParaRPr lang="fr-FR"/>
          </a:p>
        </p:txBody>
      </p:sp>
    </p:spTree>
    <p:extLst>
      <p:ext uri="{BB962C8B-B14F-4D97-AF65-F5344CB8AC3E}">
        <p14:creationId xmlns:p14="http://schemas.microsoft.com/office/powerpoint/2010/main" val="41813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https://www.ameli.fr/sites/default/files/formulaires/formulaire-ame-s3720h.pdf</a:t>
            </a:r>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11</a:t>
            </a:fld>
            <a:endParaRPr lang="fr-FR"/>
          </a:p>
        </p:txBody>
      </p:sp>
    </p:spTree>
    <p:extLst>
      <p:ext uri="{BB962C8B-B14F-4D97-AF65-F5344CB8AC3E}">
        <p14:creationId xmlns:p14="http://schemas.microsoft.com/office/powerpoint/2010/main" val="677069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376793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28207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8116603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5849864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469584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648188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66936416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41625718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4085873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20605873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6112816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3935472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336363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0054336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7613446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31245547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324915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7062931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536134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707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143383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21308344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133215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8176747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1516608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542926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866157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181705551"/>
      </p:ext>
    </p:extLst>
  </p:cSld>
  <p:clrMapOvr>
    <a:masterClrMapping/>
  </p:clrMapOvr>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12020071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63704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6" name="Espace réservé pour une image  2">
            <a:extLst>
              <a:ext uri="{FF2B5EF4-FFF2-40B4-BE49-F238E27FC236}">
                <a16:creationId xmlns:a16="http://schemas.microsoft.com/office/drawing/2014/main"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900233095"/>
      </p:ext>
    </p:extLst>
  </p:cSld>
  <p:clrMapOvr>
    <a:masterClrMapping/>
  </p:clrMapOvr>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7" name="Espace réservé pour une image  2">
            <a:extLst>
              <a:ext uri="{FF2B5EF4-FFF2-40B4-BE49-F238E27FC236}">
                <a16:creationId xmlns:a16="http://schemas.microsoft.com/office/drawing/2014/main"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Tree>
    <p:extLst>
      <p:ext uri="{BB962C8B-B14F-4D97-AF65-F5344CB8AC3E}">
        <p14:creationId xmlns:p14="http://schemas.microsoft.com/office/powerpoint/2010/main" val="827375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solidFill>
                <a:srgbClr val="0C419A"/>
              </a:solidFill>
            </a:endParaRPr>
          </a:p>
        </p:txBody>
      </p:sp>
      <p:sp>
        <p:nvSpPr>
          <p:cNvPr id="5" name="Espace réservé pour une image  2">
            <a:extLst>
              <a:ext uri="{FF2B5EF4-FFF2-40B4-BE49-F238E27FC236}">
                <a16:creationId xmlns:a16="http://schemas.microsoft.com/office/drawing/2014/main"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7909360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36763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138237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737393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936694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953055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858757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202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104083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706007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536249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956357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74127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483699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794408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24161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167565152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7788968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1669764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42170742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4049967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5853168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9100997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4923640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2678368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253412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022671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54125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4822212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1968552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6889291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35439614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9344519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2406372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733681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0366172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9895775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uverturePhoto_AM">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07/07/2023</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384842238"/>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3" name="Image 12">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0180322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leu">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17350979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6388679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iolet">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9956776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riqu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8389623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ros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760144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parm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18821299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clair">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6865067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4845980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leu">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2" name="Image 11">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604252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10563251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iolet">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1380937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riqu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42392823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ros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6833504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parm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9443780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clai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2612525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047032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ommaire_bleu">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4B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50811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ommaire_vert">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97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4411154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ommaire_violet">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77916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ommaire_briqu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04F39"/>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946666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ommaire_ros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11A8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044361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ommaire_parm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5"/>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799755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ommaire_vertclair">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6"/>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87976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8"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p:spPr>
        <p:txBody>
          <a:bodyPr/>
          <a:lstStyle/>
          <a:p>
            <a:fld id="{975A587B-5814-4D9B-9598-FE9CB954CB01}" type="slidenum">
              <a:rPr lang="fr-FR" smtClean="0">
                <a:solidFill>
                  <a:srgbClr val="0C419A"/>
                </a:solidFill>
              </a:rPr>
              <a:pPr/>
              <a:t>‹N°›</a:t>
            </a:fld>
            <a:endParaRPr lang="fr-FR" dirty="0">
              <a:solidFill>
                <a:srgbClr val="0C419A"/>
              </a:solidFill>
            </a:endParaRPr>
          </a:p>
        </p:txBody>
      </p:sp>
    </p:spTree>
    <p:extLst>
      <p:ext uri="{BB962C8B-B14F-4D97-AF65-F5344CB8AC3E}">
        <p14:creationId xmlns:p14="http://schemas.microsoft.com/office/powerpoint/2010/main" val="20727778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uverture de chapitre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6955216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Ouverture de chapitre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003497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Ouverture de chapitre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660944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Ouverture de chapitre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281397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Ouverture de chapitre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135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Ouverture de chapitre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520021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uverture de chapitr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065351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54618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Ouverture de sous-partie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634099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Ouverture de sous-partie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008543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uverture de sous-partie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372255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Ouverture de sous-partie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2167402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Ouverture de sous-partie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416077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Ouverture de sous-partie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126803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Ouverture de sous-parti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69375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184713698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e_bleu">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0084B2"/>
          </a:solidFill>
        </p:spPr>
        <p:txBody>
          <a:bodyPr/>
          <a:lstStyle/>
          <a:p>
            <a:r>
              <a:rPr lang="fr-FR" dirty="0"/>
              <a:t>Cliquez pour ajouter un titre</a:t>
            </a:r>
          </a:p>
        </p:txBody>
      </p:sp>
    </p:spTree>
    <p:extLst>
      <p:ext uri="{BB962C8B-B14F-4D97-AF65-F5344CB8AC3E}">
        <p14:creationId xmlns:p14="http://schemas.microsoft.com/office/powerpoint/2010/main" val="2645608851"/>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e_vert">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008972"/>
          </a:solidFill>
        </p:spPr>
        <p:txBody>
          <a:bodyPr/>
          <a:lstStyle/>
          <a:p>
            <a:r>
              <a:rPr lang="fr-FR" dirty="0"/>
              <a:t>Cliquez pour ajouter un titre</a:t>
            </a:r>
          </a:p>
        </p:txBody>
      </p:sp>
    </p:spTree>
    <p:extLst>
      <p:ext uri="{BB962C8B-B14F-4D97-AF65-F5344CB8AC3E}">
        <p14:creationId xmlns:p14="http://schemas.microsoft.com/office/powerpoint/2010/main" val="259348121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xte_viole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8531377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exte_briqu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a16="http://schemas.microsoft.com/office/drawing/2014/main" id="{D70E81EC-A4CC-46F3-8A94-BB7AD42F7DA0}"/>
              </a:ext>
            </a:extLst>
          </p:cNvPr>
          <p:cNvSpPr>
            <a:spLocks noGrp="1"/>
          </p:cNvSpPr>
          <p:nvPr>
            <p:ph type="title" hasCustomPrompt="1"/>
          </p:nvPr>
        </p:nvSpPr>
        <p:spPr>
          <a:xfrm>
            <a:off x="509166" y="489518"/>
            <a:ext cx="11196000" cy="1114817"/>
          </a:xfrm>
          <a:solidFill>
            <a:srgbClr val="E04F39"/>
          </a:solidFill>
          <a:ln>
            <a:noFill/>
          </a:ln>
        </p:spPr>
        <p:txBody>
          <a:bodyPr/>
          <a:lstStyle/>
          <a:p>
            <a:r>
              <a:rPr lang="fr-FR" dirty="0"/>
              <a:t>Cliquez pour ajouter un titre</a:t>
            </a:r>
          </a:p>
        </p:txBody>
      </p:sp>
    </p:spTree>
    <p:extLst>
      <p:ext uri="{BB962C8B-B14F-4D97-AF65-F5344CB8AC3E}">
        <p14:creationId xmlns:p14="http://schemas.microsoft.com/office/powerpoint/2010/main" val="20546125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e_ros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5514501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xte_parm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688212596"/>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xte_vertclair">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752810786"/>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87301235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e + Photo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73633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e + Photo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2915769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e + Photo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17040772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e + Photo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a:ln>
            <a:noFill/>
          </a:ln>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9012321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e + Photo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138206627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xte + Photo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19161818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e + Photo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97749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8971153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8452193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4183111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498980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10822415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6470208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9220238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7421436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767908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 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lang="fr-FR" sz="1400" b="0" kern="1200" dirty="0">
                <a:solidFill>
                  <a:schemeClr val="tx2"/>
                </a:solidFill>
                <a:latin typeface="+mn-lt"/>
                <a:ea typeface="+mn-ea"/>
                <a:cs typeface="+mn-cs"/>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357938846"/>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962607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5825351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7870024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816816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 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1921733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 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0231990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exte - Titre horizontal">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56509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exte_Titre horizontal_bleu">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4B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607954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xte_Titre horizontal_vert">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97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5831077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xte_Titre horizontal_violet">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80194637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e_Titre horizontal_briqu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04F39"/>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11002589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e_Titre horizontal_ros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11A81"/>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69741624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xte_Titre horizontal_parm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chemeClr val="accent5"/>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7781110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xte_Titre horizontal_vertclair">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6"/>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56242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 name="Espace réservé du texte 2"/>
          <p:cNvSpPr>
            <a:spLocks noGrp="1"/>
          </p:cNvSpPr>
          <p:nvPr>
            <p:ph type="body" sz="quarter" idx="29" hasCustomPrompt="1"/>
          </p:nvPr>
        </p:nvSpPr>
        <p:spPr>
          <a:xfrm>
            <a:off x="1663700" y="1155700"/>
            <a:ext cx="7632700" cy="3644900"/>
          </a:xfrm>
        </p:spPr>
        <p:txBody>
          <a:bodyPr>
            <a:normAutofit/>
          </a:bodyPr>
          <a:lstStyle>
            <a:lvl1pPr>
              <a:defRPr lang="fr-FR" sz="3800" b="0"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6646608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itation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572" y="1813353"/>
            <a:ext cx="1513490" cy="1518603"/>
          </a:xfrm>
          <a:prstGeom prst="rect">
            <a:avLst/>
          </a:prstGeom>
        </p:spPr>
      </p:pic>
    </p:spTree>
    <p:extLst>
      <p:ext uri="{BB962C8B-B14F-4D97-AF65-F5344CB8AC3E}">
        <p14:creationId xmlns:p14="http://schemas.microsoft.com/office/powerpoint/2010/main" val="371299730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itation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9347667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itation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40744972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itation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221046308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itation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19018385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itation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4622884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itation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407837075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788385945"/>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PhAnim="0" matchingName="1_Texte" userDrawn="1">
  <p:cSld name="1_Texte">
    <p:spTree>
      <p:nvGrpSpPr>
        <p:cNvPr id="1" name=""/>
        <p:cNvGrpSpPr/>
        <p:nvPr/>
      </p:nvGrpSpPr>
      <p:grpSpPr bwMode="auto">
        <a:xfrm>
          <a:off x="0" y="0"/>
          <a:ext cx="0" cy="0"/>
          <a:chOff x="0" y="0"/>
          <a:chExt cx="0" cy="0"/>
        </a:xfrm>
      </p:grpSpPr>
      <p:sp>
        <p:nvSpPr>
          <p:cNvPr id="4" name="Google Shape;39;p28"/>
          <p:cNvSpPr txBox="1">
            <a:spLocks noGrp="1"/>
          </p:cNvSpPr>
          <p:nvPr>
            <p:ph type="body" idx="1"/>
          </p:nvPr>
        </p:nvSpPr>
        <p:spPr bwMode="auto">
          <a:xfrm>
            <a:off x="1273094" y="2087563"/>
            <a:ext cx="10422019" cy="376713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800"/>
              <a:buNone/>
              <a:defRPr/>
            </a:lvl1pPr>
            <a:lvl2pPr marL="914400" lvl="1" indent="-365760" algn="l">
              <a:lnSpc>
                <a:spcPct val="110000"/>
              </a:lnSpc>
              <a:spcBef>
                <a:spcPts val="600"/>
              </a:spcBef>
              <a:spcAft>
                <a:spcPts val="0"/>
              </a:spcAft>
              <a:buSzPts val="2160"/>
              <a:buChar char="•"/>
              <a:defRPr/>
            </a:lvl2pPr>
            <a:lvl3pPr marL="1371600" lvl="2" indent="-342900" algn="l">
              <a:lnSpc>
                <a:spcPct val="110000"/>
              </a:lnSpc>
              <a:spcBef>
                <a:spcPts val="300"/>
              </a:spcBef>
              <a:spcAft>
                <a:spcPts val="0"/>
              </a:spcAft>
              <a:buSzPts val="1800"/>
              <a:buChar char="-"/>
              <a:defRPr/>
            </a:lvl3pPr>
            <a:lvl4pPr marL="1828800" lvl="3" indent="-342900" algn="l">
              <a:lnSpc>
                <a:spcPct val="110000"/>
              </a:lnSpc>
              <a:spcBef>
                <a:spcPts val="0"/>
              </a:spcBef>
              <a:spcAft>
                <a:spcPts val="0"/>
              </a:spcAft>
              <a:buSzPts val="1800"/>
              <a:buChar char="•"/>
              <a:defRPr/>
            </a:lvl4pPr>
            <a:lvl5pPr marL="2286000" lvl="4" indent="-228600" algn="l">
              <a:lnSpc>
                <a:spcPct val="110000"/>
              </a:lnSpc>
              <a:spcBef>
                <a:spcPts val="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5" name="Google Shape;40;p28"/>
          <p:cNvSpPr txBox="1">
            <a:spLocks noGrp="1"/>
          </p:cNvSpPr>
          <p:nvPr>
            <p:ph type="sldNum" idx="12"/>
          </p:nvPr>
        </p:nvSpPr>
        <p:spPr bwMode="auto">
          <a:xfrm>
            <a:off x="395469" y="6229647"/>
            <a:ext cx="720000" cy="2880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a:defRPr/>
            </a:pPr>
            <a:fld id="{00000000-1234-1234-1234-123412341234}" type="slidenum">
              <a:rPr lang="fr-FR">
                <a:solidFill>
                  <a:srgbClr val="0C419A"/>
                </a:solidFill>
              </a:rPr>
              <a:pPr>
                <a:defRPr/>
              </a:pPr>
              <a:t>‹N°›</a:t>
            </a:fld>
            <a:endParaRPr>
              <a:solidFill>
                <a:srgbClr val="0C419A"/>
              </a:solidFill>
            </a:endParaRPr>
          </a:p>
        </p:txBody>
      </p:sp>
      <p:sp>
        <p:nvSpPr>
          <p:cNvPr id="6" name="Google Shape;41;p28"/>
          <p:cNvSpPr txBox="1">
            <a:spLocks noGrp="1"/>
          </p:cNvSpPr>
          <p:nvPr>
            <p:ph type="title"/>
          </p:nvPr>
        </p:nvSpPr>
        <p:spPr bwMode="auto">
          <a:xfrm>
            <a:off x="498660" y="494778"/>
            <a:ext cx="11196000" cy="1114817"/>
          </a:xfrm>
          <a:prstGeom prst="rect">
            <a:avLst/>
          </a:prstGeom>
          <a:solidFill>
            <a:schemeClr val="dk2"/>
          </a:solidFill>
          <a:ln>
            <a:noFill/>
          </a:ln>
        </p:spPr>
        <p:txBody>
          <a:bodyPr spcFirstLastPara="1" wrap="square" lIns="864000" tIns="72000" rIns="72000" bIns="720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2762128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0111339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7"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81069468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7" y="1824038"/>
            <a:ext cx="3527427"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61" y="1824038"/>
            <a:ext cx="3527427"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7" y="1824038"/>
            <a:ext cx="3527427"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85" y="4888434"/>
            <a:ext cx="3527241"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66" y="4888459"/>
            <a:ext cx="3527241"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46" y="4888431"/>
            <a:ext cx="3527241"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6520819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uverturePhoto_AM">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07/07/2023</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495039450"/>
      </p:ext>
    </p:extLst>
  </p:cSld>
  <p:clrMapOvr>
    <a:masterClrMapping/>
  </p:clrMapOvr>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3" name="Image 12">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17007895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leu">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63148919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53055435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iolet">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2782773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riqu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08395752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ros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60552411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parm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130038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clair">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07/07/2023</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33857360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7731666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leu">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2" name="Image 11">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83501826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12930268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iolet">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87588318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riqu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84476702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ros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4937092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parm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292234999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clai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07/07/2023</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a16="http://schemas.microsoft.com/office/drawing/2014/main" id="{5FCC7EBB-3471-4590-8C18-BE9203E2E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779" y="33890"/>
            <a:ext cx="5835025" cy="2180120"/>
          </a:xfrm>
          <a:prstGeom prst="rect">
            <a:avLst/>
          </a:prstGeom>
        </p:spPr>
      </p:pic>
    </p:spTree>
    <p:extLst>
      <p:ext uri="{BB962C8B-B14F-4D97-AF65-F5344CB8AC3E}">
        <p14:creationId xmlns:p14="http://schemas.microsoft.com/office/powerpoint/2010/main" val="415429469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39238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ommaire_bleu">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4B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164871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ommaire_vert">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97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19528828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ommaire_violet">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799605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ommaire_briqu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04F39"/>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3657081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ommaire_ros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11A8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543599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ommaire_parm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5"/>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3560045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ommaire_vertclair">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6"/>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28883719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8"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p:spPr>
        <p:txBody>
          <a:bodyPr/>
          <a:lstStyle/>
          <a:p>
            <a:fld id="{975A587B-5814-4D9B-9598-FE9CB954CB01}" type="slidenum">
              <a:rPr lang="fr-FR" smtClean="0">
                <a:solidFill>
                  <a:srgbClr val="0C419A"/>
                </a:solidFill>
              </a:rPr>
              <a:pPr/>
              <a:t>‹N°›</a:t>
            </a:fld>
            <a:endParaRPr lang="fr-FR" dirty="0">
              <a:solidFill>
                <a:srgbClr val="0C419A"/>
              </a:solidFill>
            </a:endParaRPr>
          </a:p>
        </p:txBody>
      </p:sp>
    </p:spTree>
    <p:extLst>
      <p:ext uri="{BB962C8B-B14F-4D97-AF65-F5344CB8AC3E}">
        <p14:creationId xmlns:p14="http://schemas.microsoft.com/office/powerpoint/2010/main" val="410335916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Ouverture de chapitre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9513360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Ouverture de chapitre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41438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Ouverture de chapitre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3656862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Ouverture de chapitre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0065183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Ouverture de chapitre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8419211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Ouverture de chapitre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3997749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Ouverture de chapitr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32583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8025011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Ouverture de sous-partie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378058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Ouverture de sous-partie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143164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Ouverture de sous-partie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6500857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Ouverture de sous-partie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1968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Ouverture de sous-partie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076104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Ouverture de sous-partie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7622749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Ouverture de sous-parti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3249008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83344726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e_bleu">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0084B2"/>
          </a:solidFill>
        </p:spPr>
        <p:txBody>
          <a:bodyPr/>
          <a:lstStyle/>
          <a:p>
            <a:r>
              <a:rPr lang="fr-FR" dirty="0"/>
              <a:t>Cliquez pour ajouter un titre</a:t>
            </a:r>
          </a:p>
        </p:txBody>
      </p:sp>
    </p:spTree>
    <p:extLst>
      <p:ext uri="{BB962C8B-B14F-4D97-AF65-F5344CB8AC3E}">
        <p14:creationId xmlns:p14="http://schemas.microsoft.com/office/powerpoint/2010/main" val="30161910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xte_vert">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008972"/>
          </a:solidFill>
        </p:spPr>
        <p:txBody>
          <a:bodyPr/>
          <a:lstStyle/>
          <a:p>
            <a:r>
              <a:rPr lang="fr-FR" dirty="0"/>
              <a:t>Cliquez pour ajouter un titre</a:t>
            </a:r>
          </a:p>
        </p:txBody>
      </p:sp>
    </p:spTree>
    <p:extLst>
      <p:ext uri="{BB962C8B-B14F-4D97-AF65-F5344CB8AC3E}">
        <p14:creationId xmlns:p14="http://schemas.microsoft.com/office/powerpoint/2010/main" val="290510815"/>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exte_viole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82390801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exte_briqu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a16="http://schemas.microsoft.com/office/drawing/2014/main" id="{D70E81EC-A4CC-46F3-8A94-BB7AD42F7DA0}"/>
              </a:ext>
            </a:extLst>
          </p:cNvPr>
          <p:cNvSpPr>
            <a:spLocks noGrp="1"/>
          </p:cNvSpPr>
          <p:nvPr>
            <p:ph type="title" hasCustomPrompt="1"/>
          </p:nvPr>
        </p:nvSpPr>
        <p:spPr>
          <a:xfrm>
            <a:off x="509166" y="489518"/>
            <a:ext cx="11196000" cy="1114817"/>
          </a:xfrm>
          <a:solidFill>
            <a:srgbClr val="E04F39"/>
          </a:solidFill>
          <a:ln>
            <a:noFill/>
          </a:ln>
        </p:spPr>
        <p:txBody>
          <a:bodyPr/>
          <a:lstStyle/>
          <a:p>
            <a:r>
              <a:rPr lang="fr-FR" dirty="0"/>
              <a:t>Cliquez pour ajouter un titre</a:t>
            </a:r>
          </a:p>
        </p:txBody>
      </p:sp>
    </p:spTree>
    <p:extLst>
      <p:ext uri="{BB962C8B-B14F-4D97-AF65-F5344CB8AC3E}">
        <p14:creationId xmlns:p14="http://schemas.microsoft.com/office/powerpoint/2010/main" val="704636536"/>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exte_ros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18020494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xte_parm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433873687"/>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xte_vertclair">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157633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2175970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exte + Photo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87543118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xte + Photo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02684087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xte + Photo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378072201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exte + Photo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a:ln>
            <a:noFill/>
          </a:ln>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21983780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exte + Photo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55395220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exte + Photo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134750932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xte + Photo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7316072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536922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3540922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94885793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96543466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88838046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54206393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736630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4027561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10497704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3 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lang="fr-FR" sz="1400" b="0" kern="1200" dirty="0">
                <a:solidFill>
                  <a:schemeClr val="tx2"/>
                </a:solidFill>
                <a:latin typeface="+mn-lt"/>
                <a:ea typeface="+mn-ea"/>
                <a:cs typeface="+mn-cs"/>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93862912"/>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 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376138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3 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4536860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 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23880873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 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86621192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3 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86947327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3 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64263696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exte - Titre horizontal">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32637127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exte_Titre horizontal_bleu">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4B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9702318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exte_Titre horizontal_vert">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97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01802717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exte_Titre horizontal_violet">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2"/>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79113418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exte_Titre horizontal_briqu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04F39"/>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222778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xte_Titre horizontal_ros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11A81"/>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574693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xte_Titre horizontal_parm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chemeClr val="accent5"/>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10665158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exte_Titre horizontal_vertclair">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6"/>
          </a:solidFill>
        </p:spPr>
        <p:txBody>
          <a:bodyPr vert="vert270" lIns="0" tIns="0" anchor="ctr" anchorCtr="1"/>
          <a:lstStyle/>
          <a:p>
            <a:r>
              <a:rPr lang="fr-FR" dirty="0"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76340591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 name="Espace réservé du texte 2"/>
          <p:cNvSpPr>
            <a:spLocks noGrp="1"/>
          </p:cNvSpPr>
          <p:nvPr>
            <p:ph type="body" sz="quarter" idx="29" hasCustomPrompt="1"/>
          </p:nvPr>
        </p:nvSpPr>
        <p:spPr>
          <a:xfrm>
            <a:off x="1663700" y="1155700"/>
            <a:ext cx="7632700" cy="3644900"/>
          </a:xfrm>
        </p:spPr>
        <p:txBody>
          <a:bodyPr>
            <a:normAutofit/>
          </a:bodyPr>
          <a:lstStyle>
            <a:lvl1pPr>
              <a:defRPr lang="fr-FR" sz="3800" b="0"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88461952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itation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572" y="1813353"/>
            <a:ext cx="1513490" cy="1518603"/>
          </a:xfrm>
          <a:prstGeom prst="rect">
            <a:avLst/>
          </a:prstGeom>
        </p:spPr>
      </p:pic>
    </p:spTree>
    <p:extLst>
      <p:ext uri="{BB962C8B-B14F-4D97-AF65-F5344CB8AC3E}">
        <p14:creationId xmlns:p14="http://schemas.microsoft.com/office/powerpoint/2010/main" val="386569839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itation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10225265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itation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401630797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Citation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12086415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Citation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CITATION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132489475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Citation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2166988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Citation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smtClean="0"/>
              <a:t>CITATION SUR PLUSIEURS LIGNES</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416592255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187664021"/>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PhAnim="0" matchingName="1_Texte" userDrawn="1">
  <p:cSld name="1_Texte">
    <p:spTree>
      <p:nvGrpSpPr>
        <p:cNvPr id="1" name=""/>
        <p:cNvGrpSpPr/>
        <p:nvPr/>
      </p:nvGrpSpPr>
      <p:grpSpPr bwMode="auto">
        <a:xfrm>
          <a:off x="0" y="0"/>
          <a:ext cx="0" cy="0"/>
          <a:chOff x="0" y="0"/>
          <a:chExt cx="0" cy="0"/>
        </a:xfrm>
      </p:grpSpPr>
      <p:sp>
        <p:nvSpPr>
          <p:cNvPr id="4" name="Google Shape;39;p28"/>
          <p:cNvSpPr txBox="1">
            <a:spLocks noGrp="1"/>
          </p:cNvSpPr>
          <p:nvPr>
            <p:ph type="body" idx="1"/>
          </p:nvPr>
        </p:nvSpPr>
        <p:spPr bwMode="auto">
          <a:xfrm>
            <a:off x="1273094" y="2087563"/>
            <a:ext cx="10422019" cy="376713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800"/>
              <a:buNone/>
              <a:defRPr/>
            </a:lvl1pPr>
            <a:lvl2pPr marL="914400" lvl="1" indent="-365760" algn="l">
              <a:lnSpc>
                <a:spcPct val="110000"/>
              </a:lnSpc>
              <a:spcBef>
                <a:spcPts val="600"/>
              </a:spcBef>
              <a:spcAft>
                <a:spcPts val="0"/>
              </a:spcAft>
              <a:buSzPts val="2160"/>
              <a:buChar char="•"/>
              <a:defRPr/>
            </a:lvl2pPr>
            <a:lvl3pPr marL="1371600" lvl="2" indent="-342900" algn="l">
              <a:lnSpc>
                <a:spcPct val="110000"/>
              </a:lnSpc>
              <a:spcBef>
                <a:spcPts val="300"/>
              </a:spcBef>
              <a:spcAft>
                <a:spcPts val="0"/>
              </a:spcAft>
              <a:buSzPts val="1800"/>
              <a:buChar char="-"/>
              <a:defRPr/>
            </a:lvl3pPr>
            <a:lvl4pPr marL="1828800" lvl="3" indent="-342900" algn="l">
              <a:lnSpc>
                <a:spcPct val="110000"/>
              </a:lnSpc>
              <a:spcBef>
                <a:spcPts val="0"/>
              </a:spcBef>
              <a:spcAft>
                <a:spcPts val="0"/>
              </a:spcAft>
              <a:buSzPts val="1800"/>
              <a:buChar char="•"/>
              <a:defRPr/>
            </a:lvl4pPr>
            <a:lvl5pPr marL="2286000" lvl="4" indent="-228600" algn="l">
              <a:lnSpc>
                <a:spcPct val="110000"/>
              </a:lnSpc>
              <a:spcBef>
                <a:spcPts val="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5" name="Google Shape;40;p28"/>
          <p:cNvSpPr txBox="1">
            <a:spLocks noGrp="1"/>
          </p:cNvSpPr>
          <p:nvPr>
            <p:ph type="sldNum" idx="12"/>
          </p:nvPr>
        </p:nvSpPr>
        <p:spPr bwMode="auto">
          <a:xfrm>
            <a:off x="395469" y="6229647"/>
            <a:ext cx="720000" cy="2880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a:defRPr/>
            </a:pPr>
            <a:fld id="{00000000-1234-1234-1234-123412341234}" type="slidenum">
              <a:rPr lang="fr-FR">
                <a:solidFill>
                  <a:srgbClr val="0C419A"/>
                </a:solidFill>
              </a:rPr>
              <a:pPr>
                <a:defRPr/>
              </a:pPr>
              <a:t>‹N°›</a:t>
            </a:fld>
            <a:endParaRPr>
              <a:solidFill>
                <a:srgbClr val="0C419A"/>
              </a:solidFill>
            </a:endParaRPr>
          </a:p>
        </p:txBody>
      </p:sp>
      <p:sp>
        <p:nvSpPr>
          <p:cNvPr id="6" name="Google Shape;41;p28"/>
          <p:cNvSpPr txBox="1">
            <a:spLocks noGrp="1"/>
          </p:cNvSpPr>
          <p:nvPr>
            <p:ph type="title"/>
          </p:nvPr>
        </p:nvSpPr>
        <p:spPr bwMode="auto">
          <a:xfrm>
            <a:off x="498660" y="494778"/>
            <a:ext cx="11196000" cy="1114817"/>
          </a:xfrm>
          <a:prstGeom prst="rect">
            <a:avLst/>
          </a:prstGeom>
          <a:solidFill>
            <a:schemeClr val="dk2"/>
          </a:solidFill>
          <a:ln>
            <a:noFill/>
          </a:ln>
        </p:spPr>
        <p:txBody>
          <a:bodyPr spcFirstLastPara="1" wrap="square" lIns="864000" tIns="72000" rIns="72000" bIns="720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3796305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7"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49595902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7" y="1824038"/>
            <a:ext cx="3527427"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61" y="1824038"/>
            <a:ext cx="3527427"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7" y="1824038"/>
            <a:ext cx="3527427"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85" y="4888434"/>
            <a:ext cx="3527241"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66" y="4888459"/>
            <a:ext cx="3527241"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46" y="4888431"/>
            <a:ext cx="3527241"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79378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endParaRPr lang="fr-FR" dirty="0"/>
          </a:p>
        </p:txBody>
      </p:sp>
      <p:sp>
        <p:nvSpPr>
          <p:cNvPr id="6" name="Espace réservé pour une image  2">
            <a:extLst>
              <a:ext uri="{FF2B5EF4-FFF2-40B4-BE49-F238E27FC236}">
                <a16:creationId xmlns:a16="http://schemas.microsoft.com/office/drawing/2014/main"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62046996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709858353"/>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606018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909171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6" name="Espace réservé pour une image  2">
            <a:extLst>
              <a:ext uri="{FF2B5EF4-FFF2-40B4-BE49-F238E27FC236}">
                <a16:creationId xmlns:a16="http://schemas.microsoft.com/office/drawing/2014/main"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072583341"/>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7" name="Espace réservé pour une image  2">
            <a:extLst>
              <a:ext uri="{FF2B5EF4-FFF2-40B4-BE49-F238E27FC236}">
                <a16:creationId xmlns:a16="http://schemas.microsoft.com/office/drawing/2014/main"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Tree>
    <p:extLst>
      <p:ext uri="{BB962C8B-B14F-4D97-AF65-F5344CB8AC3E}">
        <p14:creationId xmlns:p14="http://schemas.microsoft.com/office/powerpoint/2010/main" val="100364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solidFill>
                <a:srgbClr val="0C419A"/>
              </a:solidFill>
            </a:endParaRPr>
          </a:p>
        </p:txBody>
      </p:sp>
      <p:sp>
        <p:nvSpPr>
          <p:cNvPr id="5" name="Espace réservé pour une image  2">
            <a:extLst>
              <a:ext uri="{FF2B5EF4-FFF2-40B4-BE49-F238E27FC236}">
                <a16:creationId xmlns:a16="http://schemas.microsoft.com/office/drawing/2014/main"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07701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1885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p>
        </p:txBody>
      </p:sp>
      <p:sp>
        <p:nvSpPr>
          <p:cNvPr id="7" name="Espace réservé pour une image  2">
            <a:extLst>
              <a:ext uri="{FF2B5EF4-FFF2-40B4-BE49-F238E27FC236}">
                <a16:creationId xmlns:a16="http://schemas.microsoft.com/office/drawing/2014/main"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Tree>
    <p:extLst>
      <p:ext uri="{BB962C8B-B14F-4D97-AF65-F5344CB8AC3E}">
        <p14:creationId xmlns:p14="http://schemas.microsoft.com/office/powerpoint/2010/main" val="148223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61657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55610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7129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4727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65715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93041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3511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59777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398097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9840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p>
        </p:txBody>
      </p:sp>
      <p:sp>
        <p:nvSpPr>
          <p:cNvPr id="5" name="Espace réservé pour une image  2">
            <a:extLst>
              <a:ext uri="{FF2B5EF4-FFF2-40B4-BE49-F238E27FC236}">
                <a16:creationId xmlns:a16="http://schemas.microsoft.com/office/drawing/2014/main"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07847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38876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942363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89694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6145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3027645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829092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326087914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33476214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3171905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49031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495959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9376594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565358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4195215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6249467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8374590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074503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3682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7798036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281783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48170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0100313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4656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160068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0779322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169177052"/>
      </p:ext>
    </p:extLst>
  </p:cSld>
  <p:clrMapOvr>
    <a:masterClrMapping/>
  </p:clrMapOvr>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40023023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498553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6" name="Espace réservé pour une image  2">
            <a:extLst>
              <a:ext uri="{FF2B5EF4-FFF2-40B4-BE49-F238E27FC236}">
                <a16:creationId xmlns:a16="http://schemas.microsoft.com/office/drawing/2014/main"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781576451"/>
      </p:ext>
    </p:extLst>
  </p:cSld>
  <p:clrMapOvr>
    <a:masterClrMapping/>
  </p:clrMapOvr>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solidFill>
                <a:srgbClr val="0C419A"/>
              </a:solidFill>
            </a:endParaRPr>
          </a:p>
        </p:txBody>
      </p:sp>
      <p:sp>
        <p:nvSpPr>
          <p:cNvPr id="7" name="Espace réservé pour une image  2">
            <a:extLst>
              <a:ext uri="{FF2B5EF4-FFF2-40B4-BE49-F238E27FC236}">
                <a16:creationId xmlns:a16="http://schemas.microsoft.com/office/drawing/2014/main"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Tree>
    <p:extLst>
      <p:ext uri="{BB962C8B-B14F-4D97-AF65-F5344CB8AC3E}">
        <p14:creationId xmlns:p14="http://schemas.microsoft.com/office/powerpoint/2010/main" val="119326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solidFill>
                <a:srgbClr val="0C419A"/>
              </a:solidFill>
            </a:endParaRPr>
          </a:p>
        </p:txBody>
      </p:sp>
      <p:sp>
        <p:nvSpPr>
          <p:cNvPr id="5" name="Espace réservé pour une image  2">
            <a:extLst>
              <a:ext uri="{FF2B5EF4-FFF2-40B4-BE49-F238E27FC236}">
                <a16:creationId xmlns:a16="http://schemas.microsoft.com/office/drawing/2014/main"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583996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21979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433663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289506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03604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62651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836233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327933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087382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965156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image" Target="../media/image1.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theme" Target="../theme/theme3.xml"/><Relationship Id="rId8" Type="http://schemas.openxmlformats.org/officeDocument/2006/relationships/slideLayout" Target="../slideLayouts/slideLayout92.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slideLayout" Target="../slideLayouts/slideLayout165.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42" Type="http://schemas.openxmlformats.org/officeDocument/2006/relationships/slideLayout" Target="../slideLayouts/slideLayout168.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41" Type="http://schemas.openxmlformats.org/officeDocument/2006/relationships/slideLayout" Target="../slideLayouts/slideLayout167.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40" Type="http://schemas.openxmlformats.org/officeDocument/2006/relationships/slideLayout" Target="../slideLayouts/slideLayout166.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slideLayout" Target="../slideLayouts/slideLayout162.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4" Type="http://schemas.openxmlformats.org/officeDocument/2006/relationships/image" Target="../media/image1.png"/><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43" Type="http://schemas.openxmlformats.org/officeDocument/2006/relationships/theme" Target="../theme/theme4.xml"/><Relationship Id="rId8" Type="http://schemas.openxmlformats.org/officeDocument/2006/relationships/slideLayout" Target="../slideLayouts/slideLayout134.xml"/><Relationship Id="rId3" Type="http://schemas.openxmlformats.org/officeDocument/2006/relationships/slideLayout" Target="../slideLayouts/slideLayout129.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slideLayout" Target="../slideLayouts/slideLayout16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94.xml"/><Relationship Id="rId21" Type="http://schemas.openxmlformats.org/officeDocument/2006/relationships/slideLayout" Target="../slideLayouts/slideLayout189.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63" Type="http://schemas.openxmlformats.org/officeDocument/2006/relationships/slideLayout" Target="../slideLayouts/slideLayout231.xml"/><Relationship Id="rId68" Type="http://schemas.openxmlformats.org/officeDocument/2006/relationships/slideLayout" Target="../slideLayouts/slideLayout236.xml"/><Relationship Id="rId84" Type="http://schemas.openxmlformats.org/officeDocument/2006/relationships/slideLayout" Target="../slideLayouts/slideLayout252.xml"/><Relationship Id="rId89" Type="http://schemas.openxmlformats.org/officeDocument/2006/relationships/slideLayout" Target="../slideLayouts/slideLayout257.xml"/><Relationship Id="rId16" Type="http://schemas.openxmlformats.org/officeDocument/2006/relationships/slideLayout" Target="../slideLayouts/slideLayout184.xml"/><Relationship Id="rId11" Type="http://schemas.openxmlformats.org/officeDocument/2006/relationships/slideLayout" Target="../slideLayouts/slideLayout179.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53" Type="http://schemas.openxmlformats.org/officeDocument/2006/relationships/slideLayout" Target="../slideLayouts/slideLayout221.xml"/><Relationship Id="rId58" Type="http://schemas.openxmlformats.org/officeDocument/2006/relationships/slideLayout" Target="../slideLayouts/slideLayout226.xml"/><Relationship Id="rId74" Type="http://schemas.openxmlformats.org/officeDocument/2006/relationships/slideLayout" Target="../slideLayouts/slideLayout242.xml"/><Relationship Id="rId79" Type="http://schemas.openxmlformats.org/officeDocument/2006/relationships/slideLayout" Target="../slideLayouts/slideLayout247.xml"/><Relationship Id="rId5" Type="http://schemas.openxmlformats.org/officeDocument/2006/relationships/slideLayout" Target="../slideLayouts/slideLayout173.xml"/><Relationship Id="rId90" Type="http://schemas.openxmlformats.org/officeDocument/2006/relationships/slideLayout" Target="../slideLayouts/slideLayout258.xml"/><Relationship Id="rId95" Type="http://schemas.openxmlformats.org/officeDocument/2006/relationships/image" Target="../media/image1.png"/><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64" Type="http://schemas.openxmlformats.org/officeDocument/2006/relationships/slideLayout" Target="../slideLayouts/slideLayout232.xml"/><Relationship Id="rId69" Type="http://schemas.openxmlformats.org/officeDocument/2006/relationships/slideLayout" Target="../slideLayouts/slideLayout237.xml"/><Relationship Id="rId8" Type="http://schemas.openxmlformats.org/officeDocument/2006/relationships/slideLayout" Target="../slideLayouts/slideLayout176.xml"/><Relationship Id="rId51" Type="http://schemas.openxmlformats.org/officeDocument/2006/relationships/slideLayout" Target="../slideLayouts/slideLayout219.xml"/><Relationship Id="rId72" Type="http://schemas.openxmlformats.org/officeDocument/2006/relationships/slideLayout" Target="../slideLayouts/slideLayout240.xml"/><Relationship Id="rId80" Type="http://schemas.openxmlformats.org/officeDocument/2006/relationships/slideLayout" Target="../slideLayouts/slideLayout248.xml"/><Relationship Id="rId85" Type="http://schemas.openxmlformats.org/officeDocument/2006/relationships/slideLayout" Target="../slideLayouts/slideLayout253.xml"/><Relationship Id="rId93" Type="http://schemas.openxmlformats.org/officeDocument/2006/relationships/slideLayout" Target="../slideLayouts/slideLayout261.xml"/><Relationship Id="rId3" Type="http://schemas.openxmlformats.org/officeDocument/2006/relationships/slideLayout" Target="../slideLayouts/slideLayout171.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59" Type="http://schemas.openxmlformats.org/officeDocument/2006/relationships/slideLayout" Target="../slideLayouts/slideLayout227.xml"/><Relationship Id="rId67" Type="http://schemas.openxmlformats.org/officeDocument/2006/relationships/slideLayout" Target="../slideLayouts/slideLayout235.xml"/><Relationship Id="rId20" Type="http://schemas.openxmlformats.org/officeDocument/2006/relationships/slideLayout" Target="../slideLayouts/slideLayout188.xml"/><Relationship Id="rId41" Type="http://schemas.openxmlformats.org/officeDocument/2006/relationships/slideLayout" Target="../slideLayouts/slideLayout209.xml"/><Relationship Id="rId54" Type="http://schemas.openxmlformats.org/officeDocument/2006/relationships/slideLayout" Target="../slideLayouts/slideLayout222.xml"/><Relationship Id="rId62" Type="http://schemas.openxmlformats.org/officeDocument/2006/relationships/slideLayout" Target="../slideLayouts/slideLayout230.xml"/><Relationship Id="rId70" Type="http://schemas.openxmlformats.org/officeDocument/2006/relationships/slideLayout" Target="../slideLayouts/slideLayout238.xml"/><Relationship Id="rId75" Type="http://schemas.openxmlformats.org/officeDocument/2006/relationships/slideLayout" Target="../slideLayouts/slideLayout243.xml"/><Relationship Id="rId83" Type="http://schemas.openxmlformats.org/officeDocument/2006/relationships/slideLayout" Target="../slideLayouts/slideLayout251.xml"/><Relationship Id="rId88" Type="http://schemas.openxmlformats.org/officeDocument/2006/relationships/slideLayout" Target="../slideLayouts/slideLayout256.xml"/><Relationship Id="rId91" Type="http://schemas.openxmlformats.org/officeDocument/2006/relationships/slideLayout" Target="../slideLayouts/slideLayout259.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57" Type="http://schemas.openxmlformats.org/officeDocument/2006/relationships/slideLayout" Target="../slideLayouts/slideLayout225.xml"/><Relationship Id="rId10" Type="http://schemas.openxmlformats.org/officeDocument/2006/relationships/slideLayout" Target="../slideLayouts/slideLayout178.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slideLayout" Target="../slideLayouts/slideLayout220.xml"/><Relationship Id="rId60" Type="http://schemas.openxmlformats.org/officeDocument/2006/relationships/slideLayout" Target="../slideLayouts/slideLayout228.xml"/><Relationship Id="rId65" Type="http://schemas.openxmlformats.org/officeDocument/2006/relationships/slideLayout" Target="../slideLayouts/slideLayout233.xml"/><Relationship Id="rId73" Type="http://schemas.openxmlformats.org/officeDocument/2006/relationships/slideLayout" Target="../slideLayouts/slideLayout241.xml"/><Relationship Id="rId78" Type="http://schemas.openxmlformats.org/officeDocument/2006/relationships/slideLayout" Target="../slideLayouts/slideLayout246.xml"/><Relationship Id="rId81" Type="http://schemas.openxmlformats.org/officeDocument/2006/relationships/slideLayout" Target="../slideLayouts/slideLayout249.xml"/><Relationship Id="rId86" Type="http://schemas.openxmlformats.org/officeDocument/2006/relationships/slideLayout" Target="../slideLayouts/slideLayout254.xml"/><Relationship Id="rId94" Type="http://schemas.openxmlformats.org/officeDocument/2006/relationships/theme" Target="../theme/theme5.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39" Type="http://schemas.openxmlformats.org/officeDocument/2006/relationships/slideLayout" Target="../slideLayouts/slideLayout207.xml"/><Relationship Id="rId34" Type="http://schemas.openxmlformats.org/officeDocument/2006/relationships/slideLayout" Target="../slideLayouts/slideLayout202.xml"/><Relationship Id="rId50" Type="http://schemas.openxmlformats.org/officeDocument/2006/relationships/slideLayout" Target="../slideLayouts/slideLayout218.xml"/><Relationship Id="rId55" Type="http://schemas.openxmlformats.org/officeDocument/2006/relationships/slideLayout" Target="../slideLayouts/slideLayout223.xml"/><Relationship Id="rId76" Type="http://schemas.openxmlformats.org/officeDocument/2006/relationships/slideLayout" Target="../slideLayouts/slideLayout244.xml"/><Relationship Id="rId7" Type="http://schemas.openxmlformats.org/officeDocument/2006/relationships/slideLayout" Target="../slideLayouts/slideLayout175.xml"/><Relationship Id="rId71" Type="http://schemas.openxmlformats.org/officeDocument/2006/relationships/slideLayout" Target="../slideLayouts/slideLayout239.xml"/><Relationship Id="rId92" Type="http://schemas.openxmlformats.org/officeDocument/2006/relationships/slideLayout" Target="../slideLayouts/slideLayout260.xml"/><Relationship Id="rId2" Type="http://schemas.openxmlformats.org/officeDocument/2006/relationships/slideLayout" Target="../slideLayouts/slideLayout170.xml"/><Relationship Id="rId29" Type="http://schemas.openxmlformats.org/officeDocument/2006/relationships/slideLayout" Target="../slideLayouts/slideLayout197.xml"/><Relationship Id="rId24" Type="http://schemas.openxmlformats.org/officeDocument/2006/relationships/slideLayout" Target="../slideLayouts/slideLayout192.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66" Type="http://schemas.openxmlformats.org/officeDocument/2006/relationships/slideLayout" Target="../slideLayouts/slideLayout234.xml"/><Relationship Id="rId87" Type="http://schemas.openxmlformats.org/officeDocument/2006/relationships/slideLayout" Target="../slideLayouts/slideLayout255.xml"/><Relationship Id="rId61" Type="http://schemas.openxmlformats.org/officeDocument/2006/relationships/slideLayout" Target="../slideLayouts/slideLayout229.xml"/><Relationship Id="rId82" Type="http://schemas.openxmlformats.org/officeDocument/2006/relationships/slideLayout" Target="../slideLayouts/slideLayout250.xml"/><Relationship Id="rId19" Type="http://schemas.openxmlformats.org/officeDocument/2006/relationships/slideLayout" Target="../slideLayouts/slideLayout187.xml"/><Relationship Id="rId14" Type="http://schemas.openxmlformats.org/officeDocument/2006/relationships/slideLayout" Target="../slideLayouts/slideLayout182.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56" Type="http://schemas.openxmlformats.org/officeDocument/2006/relationships/slideLayout" Target="../slideLayouts/slideLayout224.xml"/><Relationship Id="rId77" Type="http://schemas.openxmlformats.org/officeDocument/2006/relationships/slideLayout" Target="../slideLayouts/slideLayout245.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287.xml"/><Relationship Id="rId21" Type="http://schemas.openxmlformats.org/officeDocument/2006/relationships/slideLayout" Target="../slideLayouts/slideLayout282.xml"/><Relationship Id="rId42" Type="http://schemas.openxmlformats.org/officeDocument/2006/relationships/slideLayout" Target="../slideLayouts/slideLayout303.xml"/><Relationship Id="rId47" Type="http://schemas.openxmlformats.org/officeDocument/2006/relationships/slideLayout" Target="../slideLayouts/slideLayout308.xml"/><Relationship Id="rId63" Type="http://schemas.openxmlformats.org/officeDocument/2006/relationships/slideLayout" Target="../slideLayouts/slideLayout324.xml"/><Relationship Id="rId68" Type="http://schemas.openxmlformats.org/officeDocument/2006/relationships/slideLayout" Target="../slideLayouts/slideLayout329.xml"/><Relationship Id="rId84" Type="http://schemas.openxmlformats.org/officeDocument/2006/relationships/slideLayout" Target="../slideLayouts/slideLayout345.xml"/><Relationship Id="rId89" Type="http://schemas.openxmlformats.org/officeDocument/2006/relationships/slideLayout" Target="../slideLayouts/slideLayout350.xml"/><Relationship Id="rId16" Type="http://schemas.openxmlformats.org/officeDocument/2006/relationships/slideLayout" Target="../slideLayouts/slideLayout277.xml"/><Relationship Id="rId11" Type="http://schemas.openxmlformats.org/officeDocument/2006/relationships/slideLayout" Target="../slideLayouts/slideLayout272.xml"/><Relationship Id="rId32" Type="http://schemas.openxmlformats.org/officeDocument/2006/relationships/slideLayout" Target="../slideLayouts/slideLayout293.xml"/><Relationship Id="rId37" Type="http://schemas.openxmlformats.org/officeDocument/2006/relationships/slideLayout" Target="../slideLayouts/slideLayout298.xml"/><Relationship Id="rId53" Type="http://schemas.openxmlformats.org/officeDocument/2006/relationships/slideLayout" Target="../slideLayouts/slideLayout314.xml"/><Relationship Id="rId58" Type="http://schemas.openxmlformats.org/officeDocument/2006/relationships/slideLayout" Target="../slideLayouts/slideLayout319.xml"/><Relationship Id="rId74" Type="http://schemas.openxmlformats.org/officeDocument/2006/relationships/slideLayout" Target="../slideLayouts/slideLayout335.xml"/><Relationship Id="rId79" Type="http://schemas.openxmlformats.org/officeDocument/2006/relationships/slideLayout" Target="../slideLayouts/slideLayout340.xml"/><Relationship Id="rId5" Type="http://schemas.openxmlformats.org/officeDocument/2006/relationships/slideLayout" Target="../slideLayouts/slideLayout266.xml"/><Relationship Id="rId90" Type="http://schemas.openxmlformats.org/officeDocument/2006/relationships/slideLayout" Target="../slideLayouts/slideLayout351.xml"/><Relationship Id="rId95" Type="http://schemas.openxmlformats.org/officeDocument/2006/relationships/image" Target="../media/image1.png"/><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43" Type="http://schemas.openxmlformats.org/officeDocument/2006/relationships/slideLayout" Target="../slideLayouts/slideLayout304.xml"/><Relationship Id="rId48" Type="http://schemas.openxmlformats.org/officeDocument/2006/relationships/slideLayout" Target="../slideLayouts/slideLayout309.xml"/><Relationship Id="rId64" Type="http://schemas.openxmlformats.org/officeDocument/2006/relationships/slideLayout" Target="../slideLayouts/slideLayout325.xml"/><Relationship Id="rId69" Type="http://schemas.openxmlformats.org/officeDocument/2006/relationships/slideLayout" Target="../slideLayouts/slideLayout330.xml"/><Relationship Id="rId8" Type="http://schemas.openxmlformats.org/officeDocument/2006/relationships/slideLayout" Target="../slideLayouts/slideLayout269.xml"/><Relationship Id="rId51" Type="http://schemas.openxmlformats.org/officeDocument/2006/relationships/slideLayout" Target="../slideLayouts/slideLayout312.xml"/><Relationship Id="rId72" Type="http://schemas.openxmlformats.org/officeDocument/2006/relationships/slideLayout" Target="../slideLayouts/slideLayout333.xml"/><Relationship Id="rId80" Type="http://schemas.openxmlformats.org/officeDocument/2006/relationships/slideLayout" Target="../slideLayouts/slideLayout341.xml"/><Relationship Id="rId85" Type="http://schemas.openxmlformats.org/officeDocument/2006/relationships/slideLayout" Target="../slideLayouts/slideLayout346.xml"/><Relationship Id="rId93" Type="http://schemas.openxmlformats.org/officeDocument/2006/relationships/slideLayout" Target="../slideLayouts/slideLayout354.xml"/><Relationship Id="rId3" Type="http://schemas.openxmlformats.org/officeDocument/2006/relationships/slideLayout" Target="../slideLayouts/slideLayout264.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33" Type="http://schemas.openxmlformats.org/officeDocument/2006/relationships/slideLayout" Target="../slideLayouts/slideLayout294.xml"/><Relationship Id="rId38" Type="http://schemas.openxmlformats.org/officeDocument/2006/relationships/slideLayout" Target="../slideLayouts/slideLayout299.xml"/><Relationship Id="rId46" Type="http://schemas.openxmlformats.org/officeDocument/2006/relationships/slideLayout" Target="../slideLayouts/slideLayout307.xml"/><Relationship Id="rId59" Type="http://schemas.openxmlformats.org/officeDocument/2006/relationships/slideLayout" Target="../slideLayouts/slideLayout320.xml"/><Relationship Id="rId67" Type="http://schemas.openxmlformats.org/officeDocument/2006/relationships/slideLayout" Target="../slideLayouts/slideLayout328.xml"/><Relationship Id="rId20" Type="http://schemas.openxmlformats.org/officeDocument/2006/relationships/slideLayout" Target="../slideLayouts/slideLayout281.xml"/><Relationship Id="rId41" Type="http://schemas.openxmlformats.org/officeDocument/2006/relationships/slideLayout" Target="../slideLayouts/slideLayout302.xml"/><Relationship Id="rId54" Type="http://schemas.openxmlformats.org/officeDocument/2006/relationships/slideLayout" Target="../slideLayouts/slideLayout315.xml"/><Relationship Id="rId62" Type="http://schemas.openxmlformats.org/officeDocument/2006/relationships/slideLayout" Target="../slideLayouts/slideLayout323.xml"/><Relationship Id="rId70" Type="http://schemas.openxmlformats.org/officeDocument/2006/relationships/slideLayout" Target="../slideLayouts/slideLayout331.xml"/><Relationship Id="rId75" Type="http://schemas.openxmlformats.org/officeDocument/2006/relationships/slideLayout" Target="../slideLayouts/slideLayout336.xml"/><Relationship Id="rId83" Type="http://schemas.openxmlformats.org/officeDocument/2006/relationships/slideLayout" Target="../slideLayouts/slideLayout344.xml"/><Relationship Id="rId88" Type="http://schemas.openxmlformats.org/officeDocument/2006/relationships/slideLayout" Target="../slideLayouts/slideLayout349.xml"/><Relationship Id="rId91" Type="http://schemas.openxmlformats.org/officeDocument/2006/relationships/slideLayout" Target="../slideLayouts/slideLayout352.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36" Type="http://schemas.openxmlformats.org/officeDocument/2006/relationships/slideLayout" Target="../slideLayouts/slideLayout297.xml"/><Relationship Id="rId49" Type="http://schemas.openxmlformats.org/officeDocument/2006/relationships/slideLayout" Target="../slideLayouts/slideLayout310.xml"/><Relationship Id="rId57" Type="http://schemas.openxmlformats.org/officeDocument/2006/relationships/slideLayout" Target="../slideLayouts/slideLayout318.xml"/><Relationship Id="rId10" Type="http://schemas.openxmlformats.org/officeDocument/2006/relationships/slideLayout" Target="../slideLayouts/slideLayout271.xml"/><Relationship Id="rId31" Type="http://schemas.openxmlformats.org/officeDocument/2006/relationships/slideLayout" Target="../slideLayouts/slideLayout292.xml"/><Relationship Id="rId44" Type="http://schemas.openxmlformats.org/officeDocument/2006/relationships/slideLayout" Target="../slideLayouts/slideLayout305.xml"/><Relationship Id="rId52" Type="http://schemas.openxmlformats.org/officeDocument/2006/relationships/slideLayout" Target="../slideLayouts/slideLayout313.xml"/><Relationship Id="rId60" Type="http://schemas.openxmlformats.org/officeDocument/2006/relationships/slideLayout" Target="../slideLayouts/slideLayout321.xml"/><Relationship Id="rId65" Type="http://schemas.openxmlformats.org/officeDocument/2006/relationships/slideLayout" Target="../slideLayouts/slideLayout326.xml"/><Relationship Id="rId73" Type="http://schemas.openxmlformats.org/officeDocument/2006/relationships/slideLayout" Target="../slideLayouts/slideLayout334.xml"/><Relationship Id="rId78" Type="http://schemas.openxmlformats.org/officeDocument/2006/relationships/slideLayout" Target="../slideLayouts/slideLayout339.xml"/><Relationship Id="rId81" Type="http://schemas.openxmlformats.org/officeDocument/2006/relationships/slideLayout" Target="../slideLayouts/slideLayout342.xml"/><Relationship Id="rId86" Type="http://schemas.openxmlformats.org/officeDocument/2006/relationships/slideLayout" Target="../slideLayouts/slideLayout347.xml"/><Relationship Id="rId94" Type="http://schemas.openxmlformats.org/officeDocument/2006/relationships/theme" Target="../theme/theme6.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39" Type="http://schemas.openxmlformats.org/officeDocument/2006/relationships/slideLayout" Target="../slideLayouts/slideLayout300.xml"/><Relationship Id="rId34" Type="http://schemas.openxmlformats.org/officeDocument/2006/relationships/slideLayout" Target="../slideLayouts/slideLayout295.xml"/><Relationship Id="rId50" Type="http://schemas.openxmlformats.org/officeDocument/2006/relationships/slideLayout" Target="../slideLayouts/slideLayout311.xml"/><Relationship Id="rId55" Type="http://schemas.openxmlformats.org/officeDocument/2006/relationships/slideLayout" Target="../slideLayouts/slideLayout316.xml"/><Relationship Id="rId76" Type="http://schemas.openxmlformats.org/officeDocument/2006/relationships/slideLayout" Target="../slideLayouts/slideLayout337.xml"/><Relationship Id="rId7" Type="http://schemas.openxmlformats.org/officeDocument/2006/relationships/slideLayout" Target="../slideLayouts/slideLayout268.xml"/><Relationship Id="rId71" Type="http://schemas.openxmlformats.org/officeDocument/2006/relationships/slideLayout" Target="../slideLayouts/slideLayout332.xml"/><Relationship Id="rId92" Type="http://schemas.openxmlformats.org/officeDocument/2006/relationships/slideLayout" Target="../slideLayouts/slideLayout353.xml"/><Relationship Id="rId2" Type="http://schemas.openxmlformats.org/officeDocument/2006/relationships/slideLayout" Target="../slideLayouts/slideLayout263.xml"/><Relationship Id="rId29" Type="http://schemas.openxmlformats.org/officeDocument/2006/relationships/slideLayout" Target="../slideLayouts/slideLayout290.xml"/><Relationship Id="rId24" Type="http://schemas.openxmlformats.org/officeDocument/2006/relationships/slideLayout" Target="../slideLayouts/slideLayout285.xml"/><Relationship Id="rId40" Type="http://schemas.openxmlformats.org/officeDocument/2006/relationships/slideLayout" Target="../slideLayouts/slideLayout301.xml"/><Relationship Id="rId45" Type="http://schemas.openxmlformats.org/officeDocument/2006/relationships/slideLayout" Target="../slideLayouts/slideLayout306.xml"/><Relationship Id="rId66" Type="http://schemas.openxmlformats.org/officeDocument/2006/relationships/slideLayout" Target="../slideLayouts/slideLayout327.xml"/><Relationship Id="rId87" Type="http://schemas.openxmlformats.org/officeDocument/2006/relationships/slideLayout" Target="../slideLayouts/slideLayout348.xml"/><Relationship Id="rId61" Type="http://schemas.openxmlformats.org/officeDocument/2006/relationships/slideLayout" Target="../slideLayouts/slideLayout322.xml"/><Relationship Id="rId82" Type="http://schemas.openxmlformats.org/officeDocument/2006/relationships/slideLayout" Target="../slideLayouts/slideLayout343.xml"/><Relationship Id="rId19" Type="http://schemas.openxmlformats.org/officeDocument/2006/relationships/slideLayout" Target="../slideLayouts/slideLayout280.xml"/><Relationship Id="rId14" Type="http://schemas.openxmlformats.org/officeDocument/2006/relationships/slideLayout" Target="../slideLayouts/slideLayout275.xml"/><Relationship Id="rId30" Type="http://schemas.openxmlformats.org/officeDocument/2006/relationships/slideLayout" Target="../slideLayouts/slideLayout291.xml"/><Relationship Id="rId35" Type="http://schemas.openxmlformats.org/officeDocument/2006/relationships/slideLayout" Target="../slideLayouts/slideLayout296.xml"/><Relationship Id="rId56" Type="http://schemas.openxmlformats.org/officeDocument/2006/relationships/slideLayout" Target="../slideLayouts/slideLayout317.xml"/><Relationship Id="rId77" Type="http://schemas.openxmlformats.org/officeDocument/2006/relationships/slideLayout" Target="../slideLayouts/slideLayout3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8" r:id="rId4"/>
    <p:sldLayoutId id="2147483739" r:id="rId5"/>
    <p:sldLayoutId id="2147483740"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41" r:id="rId17"/>
    <p:sldLayoutId id="2147483742" r:id="rId18"/>
    <p:sldLayoutId id="2147483743" r:id="rId19"/>
    <p:sldLayoutId id="2147483744" r:id="rId20"/>
    <p:sldLayoutId id="2147483745"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Lst>
  <p:hf hdr="0" ft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375727520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Lst>
  <p:hf hdr="0" ft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36204853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8" r:id="rId39"/>
    <p:sldLayoutId id="2147483829" r:id="rId40"/>
    <p:sldLayoutId id="2147483830" r:id="rId41"/>
    <p:sldLayoutId id="2147483831" r:id="rId42"/>
  </p:sldLayoutIdLst>
  <p:hf hdr="0" ft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68326859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64" r:id="rId32"/>
    <p:sldLayoutId id="2147483865" r:id="rId33"/>
    <p:sldLayoutId id="2147483866" r:id="rId34"/>
    <p:sldLayoutId id="2147483867" r:id="rId35"/>
    <p:sldLayoutId id="2147483868" r:id="rId36"/>
    <p:sldLayoutId id="2147483869" r:id="rId37"/>
    <p:sldLayoutId id="2147483870" r:id="rId38"/>
    <p:sldLayoutId id="2147483871" r:id="rId39"/>
    <p:sldLayoutId id="2147483872" r:id="rId40"/>
    <p:sldLayoutId id="2147483873" r:id="rId41"/>
    <p:sldLayoutId id="2147483874" r:id="rId42"/>
  </p:sldLayoutIdLst>
  <p:hf hdr="0" ft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95"/>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07/07/2023</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388438715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 id="2147483907" r:id="rId32"/>
    <p:sldLayoutId id="2147483908" r:id="rId33"/>
    <p:sldLayoutId id="2147483909" r:id="rId34"/>
    <p:sldLayoutId id="2147483910" r:id="rId35"/>
    <p:sldLayoutId id="2147483911" r:id="rId36"/>
    <p:sldLayoutId id="2147483912" r:id="rId37"/>
    <p:sldLayoutId id="2147483913" r:id="rId38"/>
    <p:sldLayoutId id="2147483914" r:id="rId39"/>
    <p:sldLayoutId id="2147483915" r:id="rId40"/>
    <p:sldLayoutId id="2147483916" r:id="rId41"/>
    <p:sldLayoutId id="2147483917" r:id="rId42"/>
    <p:sldLayoutId id="2147483918" r:id="rId43"/>
    <p:sldLayoutId id="2147483919" r:id="rId44"/>
    <p:sldLayoutId id="2147483920" r:id="rId45"/>
    <p:sldLayoutId id="2147483921" r:id="rId46"/>
    <p:sldLayoutId id="2147483922" r:id="rId47"/>
    <p:sldLayoutId id="2147483923" r:id="rId48"/>
    <p:sldLayoutId id="2147483924" r:id="rId49"/>
    <p:sldLayoutId id="2147483925" r:id="rId50"/>
    <p:sldLayoutId id="2147483926" r:id="rId51"/>
    <p:sldLayoutId id="2147483927" r:id="rId52"/>
    <p:sldLayoutId id="2147483928" r:id="rId53"/>
    <p:sldLayoutId id="2147483929" r:id="rId54"/>
    <p:sldLayoutId id="2147483930" r:id="rId55"/>
    <p:sldLayoutId id="2147483931" r:id="rId56"/>
    <p:sldLayoutId id="2147483932" r:id="rId57"/>
    <p:sldLayoutId id="2147483933" r:id="rId58"/>
    <p:sldLayoutId id="2147483934" r:id="rId59"/>
    <p:sldLayoutId id="2147483935" r:id="rId60"/>
    <p:sldLayoutId id="2147483936" r:id="rId61"/>
    <p:sldLayoutId id="2147483937" r:id="rId62"/>
    <p:sldLayoutId id="2147483938" r:id="rId63"/>
    <p:sldLayoutId id="2147483939" r:id="rId64"/>
    <p:sldLayoutId id="2147483940" r:id="rId65"/>
    <p:sldLayoutId id="2147483941" r:id="rId66"/>
    <p:sldLayoutId id="2147483942" r:id="rId67"/>
    <p:sldLayoutId id="2147483943" r:id="rId68"/>
    <p:sldLayoutId id="2147483944" r:id="rId69"/>
    <p:sldLayoutId id="2147483945" r:id="rId70"/>
    <p:sldLayoutId id="2147483946" r:id="rId71"/>
    <p:sldLayoutId id="2147483947" r:id="rId72"/>
    <p:sldLayoutId id="2147483948" r:id="rId73"/>
    <p:sldLayoutId id="2147483949" r:id="rId74"/>
    <p:sldLayoutId id="2147483950" r:id="rId75"/>
    <p:sldLayoutId id="2147483951" r:id="rId76"/>
    <p:sldLayoutId id="2147483952" r:id="rId77"/>
    <p:sldLayoutId id="2147483953" r:id="rId78"/>
    <p:sldLayoutId id="2147483954" r:id="rId79"/>
    <p:sldLayoutId id="2147483955" r:id="rId80"/>
    <p:sldLayoutId id="2147483956" r:id="rId81"/>
    <p:sldLayoutId id="2147483957" r:id="rId82"/>
    <p:sldLayoutId id="2147483958" r:id="rId83"/>
    <p:sldLayoutId id="2147483959" r:id="rId84"/>
    <p:sldLayoutId id="2147483960" r:id="rId85"/>
    <p:sldLayoutId id="2147483961" r:id="rId86"/>
    <p:sldLayoutId id="2147483962" r:id="rId87"/>
    <p:sldLayoutId id="2147483963" r:id="rId88"/>
    <p:sldLayoutId id="2147483964" r:id="rId89"/>
    <p:sldLayoutId id="2147483965" r:id="rId90"/>
    <p:sldLayoutId id="2147483966" r:id="rId91"/>
    <p:sldLayoutId id="2147483967" r:id="rId92"/>
    <p:sldLayoutId id="2147483968" r:id="rId93"/>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95"/>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07/07/2023</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357160742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 id="2147484011" r:id="rId42"/>
    <p:sldLayoutId id="2147484012" r:id="rId43"/>
    <p:sldLayoutId id="2147484013" r:id="rId44"/>
    <p:sldLayoutId id="2147484014" r:id="rId45"/>
    <p:sldLayoutId id="2147484015" r:id="rId46"/>
    <p:sldLayoutId id="2147484016" r:id="rId47"/>
    <p:sldLayoutId id="2147484017" r:id="rId48"/>
    <p:sldLayoutId id="2147484018" r:id="rId49"/>
    <p:sldLayoutId id="2147484019" r:id="rId50"/>
    <p:sldLayoutId id="2147484020" r:id="rId51"/>
    <p:sldLayoutId id="2147484021" r:id="rId52"/>
    <p:sldLayoutId id="2147484022" r:id="rId53"/>
    <p:sldLayoutId id="2147484023" r:id="rId54"/>
    <p:sldLayoutId id="2147484024" r:id="rId55"/>
    <p:sldLayoutId id="2147484025" r:id="rId56"/>
    <p:sldLayoutId id="2147484026" r:id="rId57"/>
    <p:sldLayoutId id="2147484027" r:id="rId58"/>
    <p:sldLayoutId id="2147484028" r:id="rId59"/>
    <p:sldLayoutId id="2147484029" r:id="rId60"/>
    <p:sldLayoutId id="2147484030" r:id="rId61"/>
    <p:sldLayoutId id="2147484031" r:id="rId62"/>
    <p:sldLayoutId id="2147484032" r:id="rId63"/>
    <p:sldLayoutId id="2147484033" r:id="rId64"/>
    <p:sldLayoutId id="2147484034" r:id="rId65"/>
    <p:sldLayoutId id="2147484035" r:id="rId66"/>
    <p:sldLayoutId id="2147484036" r:id="rId67"/>
    <p:sldLayoutId id="2147484037" r:id="rId68"/>
    <p:sldLayoutId id="2147484038" r:id="rId69"/>
    <p:sldLayoutId id="2147484039" r:id="rId70"/>
    <p:sldLayoutId id="2147484040" r:id="rId71"/>
    <p:sldLayoutId id="2147484041" r:id="rId72"/>
    <p:sldLayoutId id="2147484042" r:id="rId73"/>
    <p:sldLayoutId id="2147484043" r:id="rId74"/>
    <p:sldLayoutId id="2147484044" r:id="rId75"/>
    <p:sldLayoutId id="2147484045" r:id="rId76"/>
    <p:sldLayoutId id="2147484046" r:id="rId77"/>
    <p:sldLayoutId id="2147484047" r:id="rId78"/>
    <p:sldLayoutId id="2147484048" r:id="rId79"/>
    <p:sldLayoutId id="2147484049" r:id="rId80"/>
    <p:sldLayoutId id="2147484050" r:id="rId81"/>
    <p:sldLayoutId id="2147484051" r:id="rId82"/>
    <p:sldLayoutId id="2147484052" r:id="rId83"/>
    <p:sldLayoutId id="2147484053" r:id="rId84"/>
    <p:sldLayoutId id="2147484054" r:id="rId85"/>
    <p:sldLayoutId id="2147484055" r:id="rId86"/>
    <p:sldLayoutId id="2147484056" r:id="rId87"/>
    <p:sldLayoutId id="2147484057" r:id="rId88"/>
    <p:sldLayoutId id="2147484058" r:id="rId89"/>
    <p:sldLayoutId id="2147484059" r:id="rId90"/>
    <p:sldLayoutId id="2147484060" r:id="rId91"/>
    <p:sldLayoutId id="2147484061" r:id="rId92"/>
    <p:sldLayoutId id="2147484062" r:id="rId93"/>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hyperlink" Target="https://www.ameli.fr/sites/default/files/formulaires/formulaire-ame-s3720h.pdf"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mplementaire-sante-solidaire.gouv.fr/fichier-utilisateur/fichiers/CIRCULAIRE_DGAS_DSS_DHOS_%202005-407%20du%2027%20septembre%202005%20relative_AME.pdf"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france.gouv.fr/codes/article_lc/LEGIARTI000042485535" TargetMode="External"/><Relationship Id="rId2" Type="http://schemas.openxmlformats.org/officeDocument/2006/relationships/notesSlide" Target="../notesSlides/notesSlide24.xml"/><Relationship Id="rId1" Type="http://schemas.openxmlformats.org/officeDocument/2006/relationships/slideLayout" Target="../slideLayouts/slideLayout6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ameli.fr/sites/default/files/formulaires/721839/demande-accord-prealable-ame.pdf" TargetMode="External"/><Relationship Id="rId2" Type="http://schemas.openxmlformats.org/officeDocument/2006/relationships/notesSlide" Target="../notesSlides/notesSlide25.xml"/><Relationship Id="rId1" Type="http://schemas.openxmlformats.org/officeDocument/2006/relationships/slideLayout" Target="../slideLayouts/slideLayout107.xml"/><Relationship Id="rId5" Type="http://schemas.openxmlformats.org/officeDocument/2006/relationships/image" Target="../media/image6.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6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www.legifrance.gouv.fr/loda/id/JORFTEXT000034677457/"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meli.fr/cote-d-opale/assure/droits-demarches/situations-particulieres/situation-irreguliere-ame#text_621"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SOUS-TITRE DE LA PRÉSENTATION</a:t>
            </a:r>
          </a:p>
          <a:p>
            <a:endParaRPr lang="fr-FR" dirty="0"/>
          </a:p>
        </p:txBody>
      </p:sp>
      <p:sp>
        <p:nvSpPr>
          <p:cNvPr id="7" name="Espace réservé du texte 6"/>
          <p:cNvSpPr>
            <a:spLocks noGrp="1"/>
          </p:cNvSpPr>
          <p:nvPr>
            <p:ph type="body" sz="quarter" idx="13"/>
          </p:nvPr>
        </p:nvSpPr>
        <p:spPr/>
        <p:txBody>
          <a:bodyPr/>
          <a:lstStyle/>
          <a:p>
            <a:endParaRPr lang="fr-FR" dirty="0"/>
          </a:p>
        </p:txBody>
      </p:sp>
      <p:sp>
        <p:nvSpPr>
          <p:cNvPr id="11" name="Titre 2"/>
          <p:cNvSpPr txBox="1">
            <a:spLocks/>
          </p:cNvSpPr>
          <p:nvPr/>
        </p:nvSpPr>
        <p:spPr>
          <a:xfrm>
            <a:off x="549004" y="2208292"/>
            <a:ext cx="11193074" cy="4157999"/>
          </a:xfrm>
          <a:prstGeom prst="rect">
            <a:avLst/>
          </a:prstGeom>
          <a:noFill/>
          <a:ln w="3175">
            <a:noFill/>
          </a:ln>
        </p:spPr>
        <p:txBody>
          <a:bodyPr vert="horz" lIns="251999" tIns="270000" rIns="90000" bIns="46800" rtlCol="0" anchor="t">
            <a:normAutofit/>
          </a:bodyPr>
          <a:lstStyle>
            <a:lvl1pPr algn="l" defTabSz="914400" rtl="0" eaLnBrk="1" latinLnBrk="0" hangingPunct="1">
              <a:lnSpc>
                <a:spcPct val="120000"/>
              </a:lnSpc>
              <a:spcBef>
                <a:spcPct val="0"/>
              </a:spcBef>
              <a:spcAft>
                <a:spcPts val="0"/>
              </a:spcAft>
              <a:buNone/>
              <a:defRPr sz="4100" b="1" kern="1200" cap="all" baseline="0">
                <a:solidFill>
                  <a:schemeClr val="bg1"/>
                </a:solidFill>
                <a:latin typeface="+mj-lt"/>
                <a:ea typeface="+mj-ea"/>
                <a:cs typeface="+mj-cs"/>
              </a:defRPr>
            </a:lvl1pPr>
          </a:lstStyle>
          <a:p>
            <a:r>
              <a:rPr lang="fr-FR" dirty="0" smtClean="0"/>
              <a:t>TITRE DE LA Présentation</a:t>
            </a:r>
            <a:endParaRPr lang="fr-FR" dirty="0"/>
          </a:p>
        </p:txBody>
      </p:sp>
      <p:sp>
        <p:nvSpPr>
          <p:cNvPr id="14" name="Rectangle 13"/>
          <p:cNvSpPr/>
          <p:nvPr/>
        </p:nvSpPr>
        <p:spPr>
          <a:xfrm>
            <a:off x="847255" y="2583152"/>
            <a:ext cx="7301551" cy="723275"/>
          </a:xfrm>
          <a:prstGeom prst="rect">
            <a:avLst/>
          </a:prstGeom>
        </p:spPr>
        <p:txBody>
          <a:bodyPr wrap="none">
            <a:spAutoFit/>
          </a:bodyPr>
          <a:lstStyle/>
          <a:p>
            <a:pPr lvl="0"/>
            <a:r>
              <a:rPr lang="fr-FR" sz="4100" b="1" dirty="0" smtClean="0">
                <a:solidFill>
                  <a:schemeClr val="bg1"/>
                </a:solidFill>
                <a:latin typeface="+mj-lt"/>
              </a:rPr>
              <a:t>TITRE DE LA </a:t>
            </a:r>
            <a:r>
              <a:rPr lang="fr-FR" sz="3800" b="1" cap="all" dirty="0">
                <a:solidFill>
                  <a:schemeClr val="bg1"/>
                </a:solidFill>
              </a:rPr>
              <a:t>Présentation</a:t>
            </a:r>
          </a:p>
        </p:txBody>
      </p:sp>
      <p:sp>
        <p:nvSpPr>
          <p:cNvPr id="10" name="Titre 1"/>
          <p:cNvSpPr>
            <a:spLocks noGrp="1"/>
          </p:cNvSpPr>
          <p:nvPr>
            <p:ph type="ctrTitle"/>
          </p:nvPr>
        </p:nvSpPr>
        <p:spPr>
          <a:xfrm>
            <a:off x="563678" y="2208292"/>
            <a:ext cx="11178400" cy="4157999"/>
          </a:xfrm>
          <a:solidFill>
            <a:schemeClr val="tx1"/>
          </a:solidFill>
        </p:spPr>
        <p:txBody>
          <a:bodyPr/>
          <a:lstStyle/>
          <a:p>
            <a:r>
              <a:rPr lang="fr-FR" dirty="0" smtClean="0"/>
              <a:t/>
            </a:r>
            <a:br>
              <a:rPr lang="fr-FR" dirty="0" smtClean="0"/>
            </a:br>
            <a:r>
              <a:rPr lang="fr-FR" dirty="0" smtClean="0"/>
              <a:t>L’aide médicale de l’Etat </a:t>
            </a:r>
            <a:endParaRPr lang="fr-FR" dirty="0"/>
          </a:p>
        </p:txBody>
      </p:sp>
      <p:sp>
        <p:nvSpPr>
          <p:cNvPr id="12" name="Espace réservé du texte 3"/>
          <p:cNvSpPr txBox="1">
            <a:spLocks/>
          </p:cNvSpPr>
          <p:nvPr/>
        </p:nvSpPr>
        <p:spPr>
          <a:xfrm>
            <a:off x="677930" y="3911053"/>
            <a:ext cx="10935221" cy="752475"/>
          </a:xfrm>
          <a:prstGeom prst="rect">
            <a:avLst/>
          </a:prstGeom>
          <a:ln w="3175">
            <a:noFill/>
          </a:ln>
        </p:spPr>
        <p:txBody>
          <a:bodyPr vert="horz" lIns="91440" tIns="45720" rIns="91440" bIns="45720" rtlCol="0">
            <a:noAutofit/>
          </a:bodyPr>
          <a:lstStyle>
            <a:lvl1pPr marL="0" indent="0" algn="l" defTabSz="914400" rtl="0" eaLnBrk="1" latinLnBrk="0" hangingPunct="1">
              <a:lnSpc>
                <a:spcPct val="100000"/>
              </a:lnSpc>
              <a:spcBef>
                <a:spcPts val="600"/>
              </a:spcBef>
              <a:spcAft>
                <a:spcPts val="0"/>
              </a:spcAft>
              <a:buClr>
                <a:schemeClr val="tx2"/>
              </a:buClr>
              <a:buFont typeface="Symbol" panose="05050102010706020507" pitchFamily="18" charset="2"/>
              <a:buNone/>
              <a:defRPr sz="2200" b="0" kern="1200">
                <a:solidFill>
                  <a:schemeClr val="bg1"/>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Caractéristiques, processus et évolutions réglementaires </a:t>
            </a:r>
            <a:endParaRPr lang="fr-FR" dirty="0"/>
          </a:p>
        </p:txBody>
      </p:sp>
      <p:sp>
        <p:nvSpPr>
          <p:cNvPr id="13" name="Espace réservé du texte 4"/>
          <p:cNvSpPr txBox="1">
            <a:spLocks/>
          </p:cNvSpPr>
          <p:nvPr/>
        </p:nvSpPr>
        <p:spPr>
          <a:xfrm>
            <a:off x="4867422" y="5957635"/>
            <a:ext cx="6797939" cy="316555"/>
          </a:xfrm>
          <a:prstGeom prst="rect">
            <a:avLst/>
          </a:prstGeom>
          <a:ln w="3175">
            <a:noFill/>
          </a:ln>
        </p:spPr>
        <p:txBody>
          <a:bodyPr vert="horz" lIns="91440" tIns="45720" rIns="91440" bIns="45720" rtlCol="0">
            <a:normAutofit fontScale="92500" lnSpcReduction="20000"/>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kern="1200">
                <a:solidFill>
                  <a:schemeClr val="bg1"/>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Information Partenaires CPAM du Rhône</a:t>
            </a:r>
            <a:endParaRPr lang="fr-FR" dirty="0"/>
          </a:p>
        </p:txBody>
      </p:sp>
      <p:sp>
        <p:nvSpPr>
          <p:cNvPr id="2" name="ZoneTexte 1"/>
          <p:cNvSpPr txBox="1"/>
          <p:nvPr/>
        </p:nvSpPr>
        <p:spPr>
          <a:xfrm>
            <a:off x="10648950" y="6432550"/>
            <a:ext cx="1093127" cy="307777"/>
          </a:xfrm>
          <a:prstGeom prst="rect">
            <a:avLst/>
          </a:prstGeom>
          <a:noFill/>
        </p:spPr>
        <p:txBody>
          <a:bodyPr wrap="square" rtlCol="0">
            <a:spAutoFit/>
          </a:bodyPr>
          <a:lstStyle/>
          <a:p>
            <a:r>
              <a:rPr lang="fr-FR" sz="1400" dirty="0" smtClean="0"/>
              <a:t>20/06/2023</a:t>
            </a:r>
            <a:endParaRPr lang="fr-FR" sz="1400" dirty="0"/>
          </a:p>
        </p:txBody>
      </p:sp>
      <p:pic>
        <p:nvPicPr>
          <p:cNvPr id="4" name="Espace réservé pour une image  3"/>
          <p:cNvPicPr>
            <a:picLocks noGrp="1" noChangeAspect="1"/>
          </p:cNvPicPr>
          <p:nvPr>
            <p:ph type="pic" idx="20"/>
          </p:nvPr>
        </p:nvPicPr>
        <p:blipFill>
          <a:blip r:embed="rId3">
            <a:extLst>
              <a:ext uri="{28A0092B-C50C-407E-A947-70E740481C1C}">
                <a14:useLocalDpi xmlns:a14="http://schemas.microsoft.com/office/drawing/2010/main" val="0"/>
              </a:ext>
            </a:extLst>
          </a:blip>
          <a:srcRect t="19485" b="19485"/>
          <a:stretch>
            <a:fillRect/>
          </a:stretch>
        </p:blipFill>
        <p:spPr/>
      </p:pic>
    </p:spTree>
    <p:extLst>
      <p:ext uri="{BB962C8B-B14F-4D97-AF65-F5344CB8AC3E}">
        <p14:creationId xmlns:p14="http://schemas.microsoft.com/office/powerpoint/2010/main" val="3139989240"/>
      </p:ext>
    </p:extLst>
  </p:cSld>
  <p:clrMapOvr>
    <a:masterClrMapping/>
  </p:clrMapOvr>
  <mc:AlternateContent xmlns:mc="http://schemas.openxmlformats.org/markup-compatibility/2006" xmlns:p14="http://schemas.microsoft.com/office/powerpoint/2010/main">
    <mc:Choice Requires="p14">
      <p:transition spd="slow" p14:dur="2000" advTm="12153"/>
    </mc:Choice>
    <mc:Fallback xmlns="">
      <p:transition spd="slow" advTm="121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46410" y="1750741"/>
            <a:ext cx="11126401" cy="4627757"/>
          </a:xfrm>
        </p:spPr>
        <p:txBody>
          <a:bodyPr>
            <a:normAutofit/>
          </a:bodyPr>
          <a:lstStyle/>
          <a:p>
            <a:pPr algn="just">
              <a:buClr>
                <a:srgbClr val="31B6FD"/>
              </a:buClr>
            </a:pPr>
            <a:r>
              <a:rPr lang="fr-FR" b="1" dirty="0" smtClean="0">
                <a:solidFill>
                  <a:schemeClr val="tx1"/>
                </a:solidFill>
              </a:rPr>
              <a:t>Le demandeur</a:t>
            </a:r>
          </a:p>
          <a:p>
            <a:pPr algn="just">
              <a:buClr>
                <a:srgbClr val="31B6FD"/>
              </a:buClr>
            </a:pPr>
            <a:endParaRPr lang="fr-FR" sz="1200" dirty="0">
              <a:solidFill>
                <a:schemeClr val="accent3"/>
              </a:solidFill>
            </a:endParaRPr>
          </a:p>
          <a:p>
            <a:pPr lvl="0" algn="just">
              <a:buClr>
                <a:srgbClr val="31B6FD"/>
              </a:buClr>
            </a:pPr>
            <a:r>
              <a:rPr lang="fr-FR" b="1" dirty="0">
                <a:solidFill>
                  <a:schemeClr val="tx1"/>
                </a:solidFill>
              </a:rPr>
              <a:t>Les personnes en situation irrégulière à la charge du demandeur :</a:t>
            </a:r>
          </a:p>
          <a:p>
            <a:pPr marL="0" lvl="1" indent="0" algn="just">
              <a:buClr>
                <a:srgbClr val="31B6FD"/>
              </a:buClr>
              <a:buNone/>
            </a:pPr>
            <a:r>
              <a:rPr lang="fr-FR" b="0" dirty="0">
                <a:solidFill>
                  <a:schemeClr val="accent3"/>
                </a:solidFill>
              </a:rPr>
              <a:t>&gt; Le conjoint, concubin, partenaire Pacs</a:t>
            </a:r>
          </a:p>
          <a:p>
            <a:pPr marL="0" lvl="1" indent="0" algn="just">
              <a:buClr>
                <a:srgbClr val="31B6FD"/>
              </a:buClr>
              <a:buNone/>
            </a:pPr>
            <a:r>
              <a:rPr lang="fr-FR" b="0" dirty="0">
                <a:solidFill>
                  <a:schemeClr val="accent3"/>
                </a:solidFill>
              </a:rPr>
              <a:t>&gt; Les enfants mineurs</a:t>
            </a:r>
          </a:p>
          <a:p>
            <a:pPr marL="0" lvl="1" indent="0" algn="just">
              <a:buClr>
                <a:srgbClr val="31B6FD"/>
              </a:buClr>
              <a:buNone/>
            </a:pPr>
            <a:r>
              <a:rPr lang="fr-FR" b="0" dirty="0">
                <a:solidFill>
                  <a:schemeClr val="accent3"/>
                </a:solidFill>
              </a:rPr>
              <a:t>&gt; Les enfants jusqu’à </a:t>
            </a:r>
            <a:r>
              <a:rPr lang="fr-FR" b="0" dirty="0" smtClean="0">
                <a:solidFill>
                  <a:schemeClr val="accent3"/>
                </a:solidFill>
              </a:rPr>
              <a:t>21 </a:t>
            </a:r>
            <a:r>
              <a:rPr lang="fr-FR" b="0" dirty="0">
                <a:solidFill>
                  <a:schemeClr val="accent3"/>
                </a:solidFill>
              </a:rPr>
              <a:t>ans s’ils poursuivent leurs études ou s’ils sont dans l’incapacité permanente de travailler </a:t>
            </a:r>
            <a:endParaRPr lang="fr-FR" b="0" dirty="0" smtClean="0">
              <a:solidFill>
                <a:schemeClr val="accent3"/>
              </a:solidFill>
            </a:endParaRPr>
          </a:p>
          <a:p>
            <a:pPr marL="0" lvl="1" indent="0" algn="just">
              <a:buClr>
                <a:srgbClr val="31B6FD"/>
              </a:buClr>
              <a:buNone/>
            </a:pPr>
            <a:r>
              <a:rPr lang="fr-FR" b="0" dirty="0" smtClean="0">
                <a:solidFill>
                  <a:schemeClr val="accent3"/>
                </a:solidFill>
              </a:rPr>
              <a:t>&gt; Un cohabitant </a:t>
            </a:r>
          </a:p>
          <a:p>
            <a:pPr lvl="1" algn="just">
              <a:buClr>
                <a:srgbClr val="31B6FD"/>
              </a:buClr>
              <a:buFont typeface="Wingdings"/>
              <a:buChar char="Ø"/>
            </a:pPr>
            <a:endParaRPr lang="fr-FR" sz="1200" b="0" dirty="0">
              <a:solidFill>
                <a:schemeClr val="accent3"/>
              </a:solidFill>
              <a:sym typeface="Webdings"/>
            </a:endParaRPr>
          </a:p>
          <a:p>
            <a:pPr marL="0" lvl="1" indent="0" algn="just">
              <a:buClr>
                <a:srgbClr val="31B6FD"/>
              </a:buClr>
              <a:buNone/>
            </a:pPr>
            <a:r>
              <a:rPr lang="fr-FR" sz="2000" dirty="0">
                <a:solidFill>
                  <a:schemeClr val="accent2"/>
                </a:solidFill>
                <a:sym typeface="Webdings"/>
              </a:rPr>
              <a:t>Ne sont pas considérées comme personne à charge : </a:t>
            </a:r>
          </a:p>
          <a:p>
            <a:pPr algn="just">
              <a:buClr>
                <a:srgbClr val="31B6FD"/>
              </a:buClr>
            </a:pPr>
            <a:r>
              <a:rPr lang="fr-FR" sz="1600" dirty="0" smtClean="0">
                <a:solidFill>
                  <a:schemeClr val="accent3"/>
                </a:solidFill>
              </a:rPr>
              <a:t>&gt; Les </a:t>
            </a:r>
            <a:r>
              <a:rPr lang="fr-FR" sz="1600" dirty="0">
                <a:solidFill>
                  <a:schemeClr val="accent3"/>
                </a:solidFill>
              </a:rPr>
              <a:t>membres de la famille résidant à l’étranger et en visite en France chez le titulaire de l’AME.</a:t>
            </a:r>
          </a:p>
          <a:p>
            <a:pPr algn="just">
              <a:buClr>
                <a:srgbClr val="31B6FD"/>
              </a:buClr>
            </a:pPr>
            <a:r>
              <a:rPr lang="fr-FR" sz="1600" dirty="0" smtClean="0">
                <a:solidFill>
                  <a:schemeClr val="accent3"/>
                </a:solidFill>
              </a:rPr>
              <a:t>&gt; </a:t>
            </a:r>
            <a:r>
              <a:rPr lang="fr-FR" sz="1600" dirty="0">
                <a:solidFill>
                  <a:schemeClr val="accent3"/>
                </a:solidFill>
              </a:rPr>
              <a:t>Les ascendants, descendants (autres que les enfants à charge de moins de </a:t>
            </a:r>
            <a:r>
              <a:rPr lang="fr-FR" sz="1600" dirty="0" smtClean="0">
                <a:solidFill>
                  <a:schemeClr val="accent3"/>
                </a:solidFill>
              </a:rPr>
              <a:t>21 </a:t>
            </a:r>
            <a:r>
              <a:rPr lang="fr-FR" sz="1600" dirty="0">
                <a:solidFill>
                  <a:schemeClr val="accent3"/>
                </a:solidFill>
              </a:rPr>
              <a:t>ans), collatéraux jusqu’au 3ème degré ou alliés au même degré que le demandeur sauf s’ils ont le statut de cohabitant.</a:t>
            </a:r>
          </a:p>
          <a:p>
            <a:pPr algn="just">
              <a:buClr>
                <a:srgbClr val="31B6FD"/>
              </a:buClr>
            </a:pPr>
            <a:r>
              <a:rPr lang="fr-FR" sz="1600" dirty="0">
                <a:solidFill>
                  <a:schemeClr val="accent3"/>
                </a:solidFill>
              </a:rPr>
              <a:t>&gt;</a:t>
            </a:r>
            <a:r>
              <a:rPr lang="fr-FR" sz="1600" dirty="0">
                <a:solidFill>
                  <a:schemeClr val="accent3"/>
                </a:solidFill>
                <a:ea typeface="Times New Roman"/>
                <a:cs typeface="Arial"/>
              </a:rPr>
              <a:t> </a:t>
            </a:r>
            <a:r>
              <a:rPr lang="fr-FR" sz="1600" dirty="0">
                <a:solidFill>
                  <a:schemeClr val="accent3"/>
                </a:solidFill>
              </a:rPr>
              <a:t>Les personnes en situation régulière </a:t>
            </a:r>
            <a:endParaRPr lang="fr-FR" sz="1600" dirty="0">
              <a:solidFill>
                <a:schemeClr val="accent3"/>
              </a:solidFill>
              <a:sym typeface="Webdings"/>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10</a:t>
            </a:fld>
            <a:endParaRPr lang="fr-FR" dirty="0"/>
          </a:p>
        </p:txBody>
      </p:sp>
      <p:sp>
        <p:nvSpPr>
          <p:cNvPr id="4" name="Titre 3"/>
          <p:cNvSpPr>
            <a:spLocks noGrp="1"/>
          </p:cNvSpPr>
          <p:nvPr>
            <p:ph type="title"/>
          </p:nvPr>
        </p:nvSpPr>
        <p:spPr>
          <a:solidFill>
            <a:schemeClr val="accent5"/>
          </a:solidFill>
        </p:spPr>
        <p:txBody>
          <a:bodyPr/>
          <a:lstStyle/>
          <a:p>
            <a:r>
              <a:rPr lang="fr-FR" dirty="0" smtClean="0"/>
              <a:t>Qui sont les bénéficiaires de l’aide médicale de l’état ?</a:t>
            </a:r>
            <a:endParaRPr lang="fr-FR" dirty="0"/>
          </a:p>
        </p:txBody>
      </p:sp>
    </p:spTree>
    <p:extLst>
      <p:ext uri="{BB962C8B-B14F-4D97-AF65-F5344CB8AC3E}">
        <p14:creationId xmlns:p14="http://schemas.microsoft.com/office/powerpoint/2010/main" val="3551692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p:nvPr/>
        </p:nvPicPr>
        <p:blipFill>
          <a:blip r:embed="rId3"/>
          <a:stretch>
            <a:fillRect/>
          </a:stretch>
        </p:blipFill>
        <p:spPr>
          <a:xfrm>
            <a:off x="3222595" y="1983096"/>
            <a:ext cx="5080742" cy="2187498"/>
          </a:xfrm>
          <a:prstGeom prst="rect">
            <a:avLst/>
          </a:prstGeom>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337" y="2060598"/>
            <a:ext cx="2410288" cy="395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exte 1"/>
          <p:cNvSpPr>
            <a:spLocks noGrp="1"/>
          </p:cNvSpPr>
          <p:nvPr>
            <p:ph type="body" sz="quarter" idx="16"/>
          </p:nvPr>
        </p:nvSpPr>
        <p:spPr>
          <a:xfrm>
            <a:off x="512955" y="1674968"/>
            <a:ext cx="10337182" cy="2718613"/>
          </a:xfrm>
        </p:spPr>
        <p:txBody>
          <a:bodyPr>
            <a:normAutofit/>
          </a:bodyPr>
          <a:lstStyle/>
          <a:p>
            <a:r>
              <a:rPr lang="fr-FR" sz="1400" dirty="0" smtClean="0"/>
              <a:t>Le </a:t>
            </a:r>
            <a:r>
              <a:rPr lang="fr-FR" sz="1400" dirty="0" smtClean="0">
                <a:hlinkClick r:id="rId5"/>
              </a:rPr>
              <a:t>formulaire </a:t>
            </a:r>
            <a:r>
              <a:rPr lang="fr-FR" sz="1400" b="1" dirty="0" smtClean="0">
                <a:hlinkClick r:id="rId5"/>
              </a:rPr>
              <a:t>S3720h </a:t>
            </a:r>
            <a:r>
              <a:rPr lang="fr-FR" sz="1400" dirty="0" smtClean="0"/>
              <a:t>est à compléter </a:t>
            </a:r>
            <a:r>
              <a:rPr lang="fr-FR" sz="1400" u="sng" dirty="0" smtClean="0"/>
              <a:t>au stylo noir</a:t>
            </a:r>
            <a:r>
              <a:rPr lang="fr-FR" sz="1400" dirty="0" smtClean="0"/>
              <a:t>, accompagné des pièces justificatives </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11</a:t>
            </a:fld>
            <a:endParaRPr lang="fr-FR" dirty="0"/>
          </a:p>
        </p:txBody>
      </p:sp>
      <p:sp>
        <p:nvSpPr>
          <p:cNvPr id="4" name="Titre 3"/>
          <p:cNvSpPr>
            <a:spLocks noGrp="1"/>
          </p:cNvSpPr>
          <p:nvPr>
            <p:ph type="title"/>
          </p:nvPr>
        </p:nvSpPr>
        <p:spPr>
          <a:solidFill>
            <a:schemeClr val="accent5"/>
          </a:solidFill>
        </p:spPr>
        <p:txBody>
          <a:bodyPr/>
          <a:lstStyle/>
          <a:p>
            <a:r>
              <a:rPr lang="fr-FR" dirty="0" smtClean="0"/>
              <a:t>Comment constituer le dossier ?</a:t>
            </a:r>
            <a:br>
              <a:rPr lang="fr-FR" dirty="0" smtClean="0"/>
            </a:br>
            <a:r>
              <a:rPr lang="fr-FR" dirty="0" smtClean="0"/>
              <a:t>Formulaire sur ameli.fr</a:t>
            </a:r>
            <a:endParaRPr lang="fr-FR" dirty="0"/>
          </a:p>
        </p:txBody>
      </p:sp>
      <p:pic>
        <p:nvPicPr>
          <p:cNvPr id="9" name="Espace réservé pour une image  4" descr="Recherche de formulaires : Assuré | ameli.fr"/>
          <p:cNvPicPr>
            <a:picLocks noChangeAspect="1"/>
          </p:cNvPicPr>
          <p:nvPr/>
        </p:nvPicPr>
        <p:blipFill rotWithShape="1">
          <a:blip r:embed="rId6">
            <a:extLst>
              <a:ext uri="{28A0092B-C50C-407E-A947-70E740481C1C}">
                <a14:useLocalDpi xmlns:a14="http://schemas.microsoft.com/office/drawing/2010/main" val="0"/>
              </a:ext>
            </a:extLst>
          </a:blip>
          <a:srcRect b="29790"/>
          <a:stretch/>
        </p:blipFill>
        <p:spPr>
          <a:xfrm>
            <a:off x="1133135" y="2060598"/>
            <a:ext cx="2089460" cy="4177482"/>
          </a:xfrm>
          <a:prstGeom prst="rect">
            <a:avLst/>
          </a:prstGeom>
        </p:spPr>
      </p:pic>
      <p:pic>
        <p:nvPicPr>
          <p:cNvPr id="11" name="Espace réservé pour une image  4" descr="Recherche de formulaires : Assuré | ameli.f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33135" y="5861448"/>
            <a:ext cx="2089460" cy="653763"/>
          </a:xfrm>
          <a:prstGeom prst="rect">
            <a:avLst/>
          </a:prstGeom>
        </p:spPr>
      </p:pic>
      <p:sp>
        <p:nvSpPr>
          <p:cNvPr id="5" name="Ellipse 4"/>
          <p:cNvSpPr/>
          <p:nvPr/>
        </p:nvSpPr>
        <p:spPr>
          <a:xfrm>
            <a:off x="11016336" y="4095769"/>
            <a:ext cx="713678" cy="646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b="1" dirty="0" smtClean="0"/>
              <a:t>1</a:t>
            </a:r>
          </a:p>
        </p:txBody>
      </p:sp>
      <p:sp>
        <p:nvSpPr>
          <p:cNvPr id="13" name="Ellipse 12"/>
          <p:cNvSpPr/>
          <p:nvPr/>
        </p:nvSpPr>
        <p:spPr>
          <a:xfrm>
            <a:off x="4088209" y="5914694"/>
            <a:ext cx="713678" cy="646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b="1" dirty="0" smtClean="0"/>
              <a:t>3</a:t>
            </a:r>
          </a:p>
        </p:txBody>
      </p:sp>
      <p:sp>
        <p:nvSpPr>
          <p:cNvPr id="14" name="Ellipse 13"/>
          <p:cNvSpPr/>
          <p:nvPr/>
        </p:nvSpPr>
        <p:spPr>
          <a:xfrm>
            <a:off x="4088209" y="4820889"/>
            <a:ext cx="713678" cy="646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b="1" dirty="0" smtClean="0"/>
              <a:t>2</a:t>
            </a:r>
          </a:p>
        </p:txBody>
      </p:sp>
      <p:sp>
        <p:nvSpPr>
          <p:cNvPr id="15" name="Ellipse 14"/>
          <p:cNvSpPr/>
          <p:nvPr/>
        </p:nvSpPr>
        <p:spPr>
          <a:xfrm>
            <a:off x="7422888" y="4220323"/>
            <a:ext cx="713678" cy="646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b="1" dirty="0" smtClean="0"/>
              <a:t>4</a:t>
            </a:r>
          </a:p>
        </p:txBody>
      </p:sp>
      <p:cxnSp>
        <p:nvCxnSpPr>
          <p:cNvPr id="17" name="Connecteur droit avec flèche 16"/>
          <p:cNvCxnSpPr/>
          <p:nvPr/>
        </p:nvCxnSpPr>
        <p:spPr>
          <a:xfrm flipH="1">
            <a:off x="3222595" y="5144274"/>
            <a:ext cx="865614"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8" name="Connecteur droit avec flèche 17"/>
          <p:cNvCxnSpPr/>
          <p:nvPr/>
        </p:nvCxnSpPr>
        <p:spPr>
          <a:xfrm flipH="1">
            <a:off x="2609385" y="6238080"/>
            <a:ext cx="1478824"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0" name="Connecteur droit avec flèche 19"/>
          <p:cNvCxnSpPr/>
          <p:nvPr/>
        </p:nvCxnSpPr>
        <p:spPr>
          <a:xfrm flipH="1">
            <a:off x="10280818" y="4405817"/>
            <a:ext cx="865614"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1" name="Connecteur droit avec flèche 20"/>
          <p:cNvCxnSpPr/>
          <p:nvPr/>
        </p:nvCxnSpPr>
        <p:spPr>
          <a:xfrm flipV="1">
            <a:off x="7809356" y="3677037"/>
            <a:ext cx="0" cy="72878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8083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12</a:t>
            </a:fld>
            <a:endParaRPr lang="fr-FR" dirty="0"/>
          </a:p>
        </p:txBody>
      </p:sp>
      <p:sp>
        <p:nvSpPr>
          <p:cNvPr id="4" name="Titre 3"/>
          <p:cNvSpPr>
            <a:spLocks noGrp="1"/>
          </p:cNvSpPr>
          <p:nvPr>
            <p:ph type="title"/>
          </p:nvPr>
        </p:nvSpPr>
        <p:spPr>
          <a:solidFill>
            <a:schemeClr val="accent5"/>
          </a:solidFill>
        </p:spPr>
        <p:txBody>
          <a:bodyPr/>
          <a:lstStyle/>
          <a:p>
            <a:r>
              <a:rPr lang="fr-FR" dirty="0" smtClean="0"/>
              <a:t>Comment constituer le dossier ?</a:t>
            </a:r>
            <a:br>
              <a:rPr lang="fr-FR" dirty="0" smtClean="0"/>
            </a:br>
            <a:r>
              <a:rPr lang="fr-FR" dirty="0" smtClean="0"/>
              <a:t>formulaire</a:t>
            </a:r>
            <a:endParaRPr lang="fr-FR" dirty="0"/>
          </a:p>
        </p:txBody>
      </p:sp>
      <p:sp>
        <p:nvSpPr>
          <p:cNvPr id="8" name="ZoneTexte 7"/>
          <p:cNvSpPr txBox="1"/>
          <p:nvPr/>
        </p:nvSpPr>
        <p:spPr>
          <a:xfrm>
            <a:off x="2661425" y="1638354"/>
            <a:ext cx="4750420" cy="369332"/>
          </a:xfrm>
          <a:prstGeom prst="homePlate">
            <a:avLst/>
          </a:prstGeom>
          <a:solidFill>
            <a:schemeClr val="tx1"/>
          </a:solidFill>
        </p:spPr>
        <p:txBody>
          <a:bodyPr wrap="square" rtlCol="0">
            <a:spAutoFit/>
          </a:bodyPr>
          <a:lstStyle/>
          <a:p>
            <a:r>
              <a:rPr lang="fr-FR" b="1" dirty="0" smtClean="0">
                <a:solidFill>
                  <a:schemeClr val="bg1"/>
                </a:solidFill>
              </a:rPr>
              <a:t>Informateurs du demandeur</a:t>
            </a:r>
          </a:p>
        </p:txBody>
      </p:sp>
      <p:sp>
        <p:nvSpPr>
          <p:cNvPr id="9" name="ZoneTexte 8"/>
          <p:cNvSpPr txBox="1"/>
          <p:nvPr/>
        </p:nvSpPr>
        <p:spPr>
          <a:xfrm>
            <a:off x="2661425" y="2143914"/>
            <a:ext cx="4750420" cy="369332"/>
          </a:xfrm>
          <a:prstGeom prst="homePlate">
            <a:avLst/>
          </a:prstGeom>
          <a:solidFill>
            <a:schemeClr val="tx1"/>
          </a:solidFill>
        </p:spPr>
        <p:txBody>
          <a:bodyPr wrap="square" rtlCol="0">
            <a:spAutoFit/>
          </a:bodyPr>
          <a:lstStyle/>
          <a:p>
            <a:r>
              <a:rPr lang="fr-FR" b="1" dirty="0" smtClean="0">
                <a:solidFill>
                  <a:schemeClr val="bg1"/>
                </a:solidFill>
              </a:rPr>
              <a:t>Date d’arrivée en France</a:t>
            </a:r>
          </a:p>
        </p:txBody>
      </p:sp>
      <p:sp>
        <p:nvSpPr>
          <p:cNvPr id="10" name="ZoneTexte 9"/>
          <p:cNvSpPr txBox="1"/>
          <p:nvPr/>
        </p:nvSpPr>
        <p:spPr>
          <a:xfrm>
            <a:off x="2661425" y="2663680"/>
            <a:ext cx="4750420" cy="369332"/>
          </a:xfrm>
          <a:prstGeom prst="homePlate">
            <a:avLst/>
          </a:prstGeom>
          <a:solidFill>
            <a:schemeClr val="tx1"/>
          </a:solidFill>
        </p:spPr>
        <p:txBody>
          <a:bodyPr wrap="square" rtlCol="0">
            <a:spAutoFit/>
          </a:bodyPr>
          <a:lstStyle/>
          <a:p>
            <a:r>
              <a:rPr lang="fr-FR" b="1" dirty="0" smtClean="0">
                <a:solidFill>
                  <a:schemeClr val="bg1"/>
                </a:solidFill>
              </a:rPr>
              <a:t>Personnes à charge</a:t>
            </a:r>
          </a:p>
        </p:txBody>
      </p:sp>
      <p:sp>
        <p:nvSpPr>
          <p:cNvPr id="11" name="ZoneTexte 10"/>
          <p:cNvSpPr txBox="1"/>
          <p:nvPr/>
        </p:nvSpPr>
        <p:spPr>
          <a:xfrm>
            <a:off x="2661425" y="5981599"/>
            <a:ext cx="4750420" cy="369332"/>
          </a:xfrm>
          <a:prstGeom prst="homePlate">
            <a:avLst/>
          </a:prstGeom>
          <a:solidFill>
            <a:schemeClr val="tx1"/>
          </a:solidFill>
        </p:spPr>
        <p:txBody>
          <a:bodyPr wrap="square" rtlCol="0">
            <a:spAutoFit/>
          </a:bodyPr>
          <a:lstStyle/>
          <a:p>
            <a:r>
              <a:rPr lang="fr-FR" b="1" dirty="0" smtClean="0">
                <a:solidFill>
                  <a:schemeClr val="bg1"/>
                </a:solidFill>
              </a:rPr>
              <a:t>Date et signature du demandeur</a:t>
            </a:r>
          </a:p>
        </p:txBody>
      </p:sp>
      <p:sp>
        <p:nvSpPr>
          <p:cNvPr id="12" name="ZoneTexte 11"/>
          <p:cNvSpPr txBox="1"/>
          <p:nvPr/>
        </p:nvSpPr>
        <p:spPr>
          <a:xfrm>
            <a:off x="2661425" y="3479907"/>
            <a:ext cx="4750420" cy="646331"/>
          </a:xfrm>
          <a:prstGeom prst="homePlate">
            <a:avLst/>
          </a:prstGeom>
          <a:solidFill>
            <a:schemeClr val="tx1"/>
          </a:solidFill>
        </p:spPr>
        <p:txBody>
          <a:bodyPr wrap="square" rtlCol="0">
            <a:spAutoFit/>
          </a:bodyPr>
          <a:lstStyle/>
          <a:p>
            <a:r>
              <a:rPr lang="fr-FR" b="1" dirty="0" smtClean="0">
                <a:solidFill>
                  <a:schemeClr val="bg1"/>
                </a:solidFill>
              </a:rPr>
              <a:t>Ressources perçues au cours des 12 derniers mois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843" y="20538"/>
            <a:ext cx="4577239" cy="684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25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57561" y="2087563"/>
            <a:ext cx="6177776" cy="3767137"/>
          </a:xfrm>
        </p:spPr>
        <p:txBody>
          <a:bodyPr>
            <a:normAutofit/>
          </a:bodyPr>
          <a:lstStyle/>
          <a:p>
            <a:r>
              <a:rPr lang="fr-FR" b="1" dirty="0" smtClean="0"/>
              <a:t>Point d’attention concernant les photos d’identité pour des contraintes techniques</a:t>
            </a:r>
          </a:p>
          <a:p>
            <a:pPr marL="342900" indent="-342900">
              <a:buFontTx/>
              <a:buChar char="-"/>
            </a:pPr>
            <a:r>
              <a:rPr lang="fr-FR" dirty="0" smtClean="0"/>
              <a:t>Photo au format 3,5 x 4,5 cm, en couleur, sur fond blanc, prise de face, tête nue et parfaitement ressemblante</a:t>
            </a:r>
          </a:p>
          <a:p>
            <a:pPr marL="342900" indent="-342900">
              <a:buFontTx/>
              <a:buChar char="-"/>
            </a:pPr>
            <a:r>
              <a:rPr lang="fr-FR" dirty="0"/>
              <a:t>Photo </a:t>
            </a:r>
            <a:r>
              <a:rPr lang="fr-FR" u="sng" dirty="0"/>
              <a:t>à coller</a:t>
            </a:r>
          </a:p>
          <a:p>
            <a:pPr marL="342900" indent="-342900">
              <a:buFontTx/>
              <a:buChar char="-"/>
            </a:pPr>
            <a:r>
              <a:rPr lang="fr-FR" dirty="0" smtClean="0"/>
              <a:t>1 photo par bénéficiaire de plus de 16 ans </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13</a:t>
            </a:fld>
            <a:endParaRPr lang="fr-FR" dirty="0"/>
          </a:p>
        </p:txBody>
      </p:sp>
      <p:sp>
        <p:nvSpPr>
          <p:cNvPr id="4" name="Titre 3"/>
          <p:cNvSpPr>
            <a:spLocks noGrp="1"/>
          </p:cNvSpPr>
          <p:nvPr>
            <p:ph type="title"/>
          </p:nvPr>
        </p:nvSpPr>
        <p:spPr>
          <a:solidFill>
            <a:schemeClr val="accent5"/>
          </a:solidFill>
        </p:spPr>
        <p:txBody>
          <a:bodyPr/>
          <a:lstStyle/>
          <a:p>
            <a:r>
              <a:rPr lang="fr-FR" dirty="0"/>
              <a:t>Comment constituer le dossier ? </a:t>
            </a:r>
            <a:r>
              <a:rPr lang="fr-FR" dirty="0" smtClean="0"/>
              <a:t/>
            </a:r>
            <a:br>
              <a:rPr lang="fr-FR" dirty="0" smtClean="0"/>
            </a:br>
            <a:r>
              <a:rPr lang="fr-FR" dirty="0" smtClean="0"/>
              <a:t>formulaire</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10" y="51373"/>
            <a:ext cx="4531420" cy="679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269" y="3719247"/>
            <a:ext cx="696140" cy="612686"/>
          </a:xfrm>
          <a:prstGeom prst="rect">
            <a:avLst/>
          </a:prstGeom>
        </p:spPr>
      </p:pic>
      <p:sp>
        <p:nvSpPr>
          <p:cNvPr id="7" name="Ellipse 6"/>
          <p:cNvSpPr/>
          <p:nvPr/>
        </p:nvSpPr>
        <p:spPr>
          <a:xfrm>
            <a:off x="10633502" y="1148891"/>
            <a:ext cx="1225525" cy="1483112"/>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10" name="Connecteur droit avec flèche 9"/>
          <p:cNvCxnSpPr>
            <a:endCxn id="7" idx="2"/>
          </p:cNvCxnSpPr>
          <p:nvPr/>
        </p:nvCxnSpPr>
        <p:spPr>
          <a:xfrm flipV="1">
            <a:off x="3302409" y="1890447"/>
            <a:ext cx="7331093" cy="2441486"/>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8744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14</a:t>
            </a:fld>
            <a:endParaRPr lang="fr-FR" dirty="0"/>
          </a:p>
        </p:txBody>
      </p:sp>
      <p:sp>
        <p:nvSpPr>
          <p:cNvPr id="4" name="Titre 3"/>
          <p:cNvSpPr>
            <a:spLocks noGrp="1"/>
          </p:cNvSpPr>
          <p:nvPr>
            <p:ph type="title"/>
          </p:nvPr>
        </p:nvSpPr>
        <p:spPr>
          <a:solidFill>
            <a:schemeClr val="accent5"/>
          </a:solidFill>
        </p:spPr>
        <p:txBody>
          <a:bodyPr/>
          <a:lstStyle/>
          <a:p>
            <a:r>
              <a:rPr lang="fr-FR" dirty="0"/>
              <a:t>Comment constituer le dossier ? </a:t>
            </a:r>
            <a:r>
              <a:rPr lang="fr-FR" dirty="0" smtClean="0"/>
              <a:t/>
            </a:r>
            <a:br>
              <a:rPr lang="fr-FR" dirty="0" smtClean="0"/>
            </a:br>
            <a:r>
              <a:rPr lang="fr-FR" dirty="0" smtClean="0"/>
              <a:t>pièces justificatives</a:t>
            </a:r>
            <a:endParaRPr lang="fr-FR" dirty="0"/>
          </a:p>
        </p:txBody>
      </p:sp>
      <p:graphicFrame>
        <p:nvGraphicFramePr>
          <p:cNvPr id="5" name="Diagramme 4"/>
          <p:cNvGraphicFramePr/>
          <p:nvPr>
            <p:extLst>
              <p:ext uri="{D42A27DB-BD31-4B8C-83A1-F6EECF244321}">
                <p14:modId xmlns:p14="http://schemas.microsoft.com/office/powerpoint/2010/main" val="2946839769"/>
              </p:ext>
            </p:extLst>
          </p:nvPr>
        </p:nvGraphicFramePr>
        <p:xfrm>
          <a:off x="3548566" y="1628078"/>
          <a:ext cx="8128000" cy="455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ndir un rectangle avec un coin diagonal 6"/>
          <p:cNvSpPr/>
          <p:nvPr/>
        </p:nvSpPr>
        <p:spPr>
          <a:xfrm>
            <a:off x="669073" y="2453268"/>
            <a:ext cx="2910468" cy="3033132"/>
          </a:xfrm>
          <a:prstGeom prst="round2Diag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tx1"/>
                </a:solidFill>
              </a:rPr>
              <a:t>JUSTIFICATIFS D’IDENTITE </a:t>
            </a:r>
          </a:p>
          <a:p>
            <a:pPr algn="ctr"/>
            <a:endParaRPr lang="fr-FR" dirty="0">
              <a:solidFill>
                <a:schemeClr val="tx1"/>
              </a:solidFill>
            </a:endParaRPr>
          </a:p>
          <a:p>
            <a:pPr algn="ctr"/>
            <a:r>
              <a:rPr lang="fr-FR" dirty="0" smtClean="0">
                <a:solidFill>
                  <a:schemeClr val="tx1"/>
                </a:solidFill>
              </a:rPr>
              <a:t>Joindre le copie </a:t>
            </a:r>
            <a:r>
              <a:rPr lang="fr-FR" u="sng" dirty="0" smtClean="0">
                <a:solidFill>
                  <a:schemeClr val="tx1"/>
                </a:solidFill>
              </a:rPr>
              <a:t>d’un</a:t>
            </a:r>
            <a:r>
              <a:rPr lang="fr-FR" dirty="0" smtClean="0">
                <a:solidFill>
                  <a:schemeClr val="tx1"/>
                </a:solidFill>
              </a:rPr>
              <a:t> des documents</a:t>
            </a:r>
          </a:p>
          <a:p>
            <a:pPr algn="ctr"/>
            <a:r>
              <a:rPr lang="fr-FR" dirty="0" smtClean="0">
                <a:solidFill>
                  <a:schemeClr val="tx1"/>
                </a:solidFill>
              </a:rPr>
              <a:t>Pour </a:t>
            </a:r>
            <a:r>
              <a:rPr lang="fr-FR" u="sng" dirty="0" smtClean="0">
                <a:solidFill>
                  <a:schemeClr val="tx1"/>
                </a:solidFill>
              </a:rPr>
              <a:t>chaque personne du foyer</a:t>
            </a:r>
            <a:endParaRPr lang="fr-FR" u="sng" dirty="0">
              <a:solidFill>
                <a:schemeClr val="tx1"/>
              </a:solidFill>
            </a:endParaRPr>
          </a:p>
        </p:txBody>
      </p:sp>
      <p:sp>
        <p:nvSpPr>
          <p:cNvPr id="8" name="ZoneTexte 7"/>
          <p:cNvSpPr txBox="1"/>
          <p:nvPr/>
        </p:nvSpPr>
        <p:spPr>
          <a:xfrm>
            <a:off x="3724507" y="3780263"/>
            <a:ext cx="646770" cy="369332"/>
          </a:xfrm>
          <a:prstGeom prst="rect">
            <a:avLst/>
          </a:prstGeom>
          <a:noFill/>
        </p:spPr>
        <p:txBody>
          <a:bodyPr wrap="square" rtlCol="0">
            <a:spAutoFit/>
          </a:bodyPr>
          <a:lstStyle/>
          <a:p>
            <a:r>
              <a:rPr lang="fr-FR" dirty="0" smtClean="0"/>
              <a:t>ou</a:t>
            </a:r>
            <a:endParaRPr lang="fr-FR" dirty="0"/>
          </a:p>
        </p:txBody>
      </p:sp>
    </p:spTree>
    <p:extLst>
      <p:ext uri="{BB962C8B-B14F-4D97-AF65-F5344CB8AC3E}">
        <p14:creationId xmlns:p14="http://schemas.microsoft.com/office/powerpoint/2010/main" val="3634511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15</a:t>
            </a:fld>
            <a:endParaRPr lang="fr-FR" dirty="0"/>
          </a:p>
        </p:txBody>
      </p:sp>
      <p:sp>
        <p:nvSpPr>
          <p:cNvPr id="4" name="Titre 3"/>
          <p:cNvSpPr>
            <a:spLocks noGrp="1"/>
          </p:cNvSpPr>
          <p:nvPr>
            <p:ph type="title"/>
          </p:nvPr>
        </p:nvSpPr>
        <p:spPr>
          <a:solidFill>
            <a:schemeClr val="accent5"/>
          </a:solidFill>
        </p:spPr>
        <p:txBody>
          <a:bodyPr/>
          <a:lstStyle/>
          <a:p>
            <a:r>
              <a:rPr lang="fr-FR" dirty="0"/>
              <a:t>Comment constituer le dossier ? </a:t>
            </a:r>
            <a:r>
              <a:rPr lang="fr-FR" dirty="0" smtClean="0"/>
              <a:t/>
            </a:r>
            <a:br>
              <a:rPr lang="fr-FR" dirty="0" smtClean="0"/>
            </a:br>
            <a:r>
              <a:rPr lang="fr-FR" dirty="0" smtClean="0"/>
              <a:t>pièces justificatives</a:t>
            </a:r>
            <a:endParaRPr lang="fr-FR" dirty="0"/>
          </a:p>
        </p:txBody>
      </p:sp>
      <p:graphicFrame>
        <p:nvGraphicFramePr>
          <p:cNvPr id="5" name="Diagramme 4"/>
          <p:cNvGraphicFramePr/>
          <p:nvPr>
            <p:extLst>
              <p:ext uri="{D42A27DB-BD31-4B8C-83A1-F6EECF244321}">
                <p14:modId xmlns:p14="http://schemas.microsoft.com/office/powerpoint/2010/main" val="64607147"/>
              </p:ext>
            </p:extLst>
          </p:nvPr>
        </p:nvGraphicFramePr>
        <p:xfrm>
          <a:off x="3548566" y="1628078"/>
          <a:ext cx="8128000" cy="455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ndir un rectangle avec un coin diagonal 6"/>
          <p:cNvSpPr/>
          <p:nvPr/>
        </p:nvSpPr>
        <p:spPr>
          <a:xfrm>
            <a:off x="669073" y="2453268"/>
            <a:ext cx="2910468" cy="3033132"/>
          </a:xfrm>
          <a:prstGeom prst="round2Diag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tx1"/>
                </a:solidFill>
              </a:rPr>
              <a:t>JUSTIFICATIFS DE RESIDENCE EN FRANCE &gt; 3 MOIS</a:t>
            </a:r>
          </a:p>
          <a:p>
            <a:pPr algn="ctr"/>
            <a:endParaRPr lang="fr-FR" dirty="0">
              <a:solidFill>
                <a:schemeClr val="tx1"/>
              </a:solidFill>
            </a:endParaRPr>
          </a:p>
          <a:p>
            <a:pPr algn="ctr"/>
            <a:r>
              <a:rPr lang="fr-FR" dirty="0" smtClean="0">
                <a:solidFill>
                  <a:schemeClr val="tx1"/>
                </a:solidFill>
              </a:rPr>
              <a:t>Pour le </a:t>
            </a:r>
            <a:r>
              <a:rPr lang="fr-FR" u="sng" dirty="0" smtClean="0">
                <a:solidFill>
                  <a:schemeClr val="tx1"/>
                </a:solidFill>
              </a:rPr>
              <a:t>demandeur uniquement</a:t>
            </a:r>
            <a:r>
              <a:rPr lang="fr-FR" dirty="0" smtClean="0">
                <a:solidFill>
                  <a:schemeClr val="tx1"/>
                </a:solidFill>
              </a:rPr>
              <a:t>,</a:t>
            </a:r>
          </a:p>
          <a:p>
            <a:pPr algn="ctr"/>
            <a:r>
              <a:rPr lang="fr-FR" dirty="0" smtClean="0">
                <a:solidFill>
                  <a:schemeClr val="tx1"/>
                </a:solidFill>
              </a:rPr>
              <a:t>Joindre la copie </a:t>
            </a:r>
            <a:r>
              <a:rPr lang="fr-FR" u="sng" dirty="0" smtClean="0">
                <a:solidFill>
                  <a:schemeClr val="tx1"/>
                </a:solidFill>
              </a:rPr>
              <a:t>d’un </a:t>
            </a:r>
            <a:r>
              <a:rPr lang="fr-FR" dirty="0" smtClean="0">
                <a:solidFill>
                  <a:schemeClr val="tx1"/>
                </a:solidFill>
              </a:rPr>
              <a:t>des documents</a:t>
            </a:r>
            <a:endParaRPr lang="fr-FR" u="sng" dirty="0">
              <a:solidFill>
                <a:schemeClr val="tx1"/>
              </a:solidFill>
            </a:endParaRPr>
          </a:p>
        </p:txBody>
      </p:sp>
      <p:sp>
        <p:nvSpPr>
          <p:cNvPr id="8" name="ZoneTexte 7"/>
          <p:cNvSpPr txBox="1"/>
          <p:nvPr/>
        </p:nvSpPr>
        <p:spPr>
          <a:xfrm>
            <a:off x="3724507" y="3780263"/>
            <a:ext cx="646770" cy="369332"/>
          </a:xfrm>
          <a:prstGeom prst="rect">
            <a:avLst/>
          </a:prstGeom>
          <a:noFill/>
        </p:spPr>
        <p:txBody>
          <a:bodyPr wrap="square" rtlCol="0">
            <a:spAutoFit/>
          </a:bodyPr>
          <a:lstStyle/>
          <a:p>
            <a:r>
              <a:rPr lang="fr-FR" dirty="0" smtClean="0"/>
              <a:t>ou</a:t>
            </a:r>
            <a:endParaRPr lang="fr-FR" dirty="0"/>
          </a:p>
        </p:txBody>
      </p:sp>
    </p:spTree>
    <p:extLst>
      <p:ext uri="{BB962C8B-B14F-4D97-AF65-F5344CB8AC3E}">
        <p14:creationId xmlns:p14="http://schemas.microsoft.com/office/powerpoint/2010/main" val="1127985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16</a:t>
            </a:fld>
            <a:endParaRPr lang="fr-FR" dirty="0"/>
          </a:p>
        </p:txBody>
      </p:sp>
      <p:sp>
        <p:nvSpPr>
          <p:cNvPr id="4" name="Titre 3"/>
          <p:cNvSpPr>
            <a:spLocks noGrp="1"/>
          </p:cNvSpPr>
          <p:nvPr>
            <p:ph type="title"/>
          </p:nvPr>
        </p:nvSpPr>
        <p:spPr>
          <a:solidFill>
            <a:schemeClr val="accent5"/>
          </a:solidFill>
        </p:spPr>
        <p:txBody>
          <a:bodyPr/>
          <a:lstStyle/>
          <a:p>
            <a:r>
              <a:rPr lang="fr-FR" dirty="0"/>
              <a:t>Comment constituer le dossier ? </a:t>
            </a:r>
            <a:r>
              <a:rPr lang="fr-FR" dirty="0" smtClean="0"/>
              <a:t/>
            </a:r>
            <a:br>
              <a:rPr lang="fr-FR" dirty="0" smtClean="0"/>
            </a:br>
            <a:r>
              <a:rPr lang="fr-FR" dirty="0" smtClean="0"/>
              <a:t>pièces justificatives</a:t>
            </a:r>
            <a:endParaRPr lang="fr-FR" dirty="0"/>
          </a:p>
        </p:txBody>
      </p:sp>
      <p:graphicFrame>
        <p:nvGraphicFramePr>
          <p:cNvPr id="5" name="Diagramme 4"/>
          <p:cNvGraphicFramePr/>
          <p:nvPr>
            <p:extLst>
              <p:ext uri="{D42A27DB-BD31-4B8C-83A1-F6EECF244321}">
                <p14:modId xmlns:p14="http://schemas.microsoft.com/office/powerpoint/2010/main" val="2785133745"/>
              </p:ext>
            </p:extLst>
          </p:nvPr>
        </p:nvGraphicFramePr>
        <p:xfrm>
          <a:off x="3548566" y="1628078"/>
          <a:ext cx="8128000" cy="4802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ndir un rectangle avec un coin diagonal 6"/>
          <p:cNvSpPr/>
          <p:nvPr/>
        </p:nvSpPr>
        <p:spPr>
          <a:xfrm>
            <a:off x="669073" y="2453268"/>
            <a:ext cx="2910468" cy="3033132"/>
          </a:xfrm>
          <a:prstGeom prst="round2Diag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tx1"/>
                </a:solidFill>
              </a:rPr>
              <a:t>JUSTIFICATIFS DE RESIDENCE EN FRANCE &gt; 3 MOIS</a:t>
            </a:r>
          </a:p>
          <a:p>
            <a:pPr algn="ctr"/>
            <a:endParaRPr lang="fr-FR" dirty="0">
              <a:solidFill>
                <a:schemeClr val="tx1"/>
              </a:solidFill>
            </a:endParaRPr>
          </a:p>
          <a:p>
            <a:pPr algn="ctr"/>
            <a:r>
              <a:rPr lang="fr-FR" dirty="0" smtClean="0">
                <a:solidFill>
                  <a:schemeClr val="tx1"/>
                </a:solidFill>
              </a:rPr>
              <a:t>Pour le </a:t>
            </a:r>
            <a:r>
              <a:rPr lang="fr-FR" u="sng" dirty="0" smtClean="0">
                <a:solidFill>
                  <a:schemeClr val="tx1"/>
                </a:solidFill>
              </a:rPr>
              <a:t>demandeur uniquement</a:t>
            </a:r>
            <a:r>
              <a:rPr lang="fr-FR" dirty="0" smtClean="0">
                <a:solidFill>
                  <a:schemeClr val="tx1"/>
                </a:solidFill>
              </a:rPr>
              <a:t>,</a:t>
            </a:r>
          </a:p>
          <a:p>
            <a:pPr algn="ctr"/>
            <a:r>
              <a:rPr lang="fr-FR" dirty="0" smtClean="0">
                <a:solidFill>
                  <a:schemeClr val="tx1"/>
                </a:solidFill>
              </a:rPr>
              <a:t>Joindre la copie </a:t>
            </a:r>
            <a:r>
              <a:rPr lang="fr-FR" u="sng" dirty="0" smtClean="0">
                <a:solidFill>
                  <a:schemeClr val="tx1"/>
                </a:solidFill>
              </a:rPr>
              <a:t>d’un </a:t>
            </a:r>
            <a:r>
              <a:rPr lang="fr-FR" dirty="0" smtClean="0">
                <a:solidFill>
                  <a:schemeClr val="tx1"/>
                </a:solidFill>
              </a:rPr>
              <a:t>des documents</a:t>
            </a:r>
            <a:endParaRPr lang="fr-FR" u="sng" dirty="0">
              <a:solidFill>
                <a:schemeClr val="tx1"/>
              </a:solidFill>
            </a:endParaRPr>
          </a:p>
        </p:txBody>
      </p:sp>
      <p:sp>
        <p:nvSpPr>
          <p:cNvPr id="8" name="ZoneTexte 7"/>
          <p:cNvSpPr txBox="1"/>
          <p:nvPr/>
        </p:nvSpPr>
        <p:spPr>
          <a:xfrm>
            <a:off x="3557242" y="3780263"/>
            <a:ext cx="646770" cy="369332"/>
          </a:xfrm>
          <a:prstGeom prst="rect">
            <a:avLst/>
          </a:prstGeom>
          <a:noFill/>
        </p:spPr>
        <p:txBody>
          <a:bodyPr wrap="square" rtlCol="0">
            <a:spAutoFit/>
          </a:bodyPr>
          <a:lstStyle/>
          <a:p>
            <a:r>
              <a:rPr lang="fr-FR" dirty="0" smtClean="0"/>
              <a:t>ou</a:t>
            </a:r>
            <a:endParaRPr lang="fr-FR" dirty="0"/>
          </a:p>
        </p:txBody>
      </p:sp>
    </p:spTree>
    <p:extLst>
      <p:ext uri="{BB962C8B-B14F-4D97-AF65-F5344CB8AC3E}">
        <p14:creationId xmlns:p14="http://schemas.microsoft.com/office/powerpoint/2010/main" val="2362329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57560" y="2087563"/>
            <a:ext cx="11050859" cy="3767137"/>
          </a:xfrm>
        </p:spPr>
        <p:txBody>
          <a:bodyPr>
            <a:normAutofit/>
          </a:bodyPr>
          <a:lstStyle/>
          <a:p>
            <a:r>
              <a:rPr lang="fr-FR" b="1" dirty="0" smtClean="0"/>
              <a:t>Dérogation aux pièces justificatives d’identité et de résidence  : l’attestation sur l’honneur</a:t>
            </a:r>
          </a:p>
          <a:p>
            <a:endParaRPr lang="fr-FR" dirty="0" smtClean="0"/>
          </a:p>
          <a:p>
            <a:pPr algn="just"/>
            <a:r>
              <a:rPr lang="fr-FR" dirty="0" smtClean="0"/>
              <a:t>« </a:t>
            </a:r>
            <a:r>
              <a:rPr lang="fr-FR" dirty="0"/>
              <a:t>Dans le cas où un demandeur qui prouve sa bonne foi par la cohérence de ses déclarations n’est en mesure de produire aucun de ces documents, une </a:t>
            </a:r>
            <a:r>
              <a:rPr lang="fr-FR" dirty="0">
                <a:solidFill>
                  <a:schemeClr val="accent2"/>
                </a:solidFill>
              </a:rPr>
              <a:t>attestation d’une association reconnue ou d’un professionnel de santé</a:t>
            </a:r>
            <a:r>
              <a:rPr lang="fr-FR" dirty="0"/>
              <a:t> pourra être acceptée par la </a:t>
            </a:r>
            <a:r>
              <a:rPr lang="fr-FR" dirty="0" smtClean="0"/>
              <a:t>caisse. »</a:t>
            </a:r>
          </a:p>
          <a:p>
            <a:pPr algn="just"/>
            <a:endParaRPr lang="fr-FR" dirty="0"/>
          </a:p>
          <a:p>
            <a:pPr algn="r"/>
            <a:r>
              <a:rPr lang="fr-FR" dirty="0" smtClean="0">
                <a:hlinkClick r:id="rId3"/>
              </a:rPr>
              <a:t>Circulaire </a:t>
            </a:r>
            <a:r>
              <a:rPr lang="fr-FR" dirty="0" err="1">
                <a:hlinkClick r:id="rId3"/>
              </a:rPr>
              <a:t>Cir</a:t>
            </a:r>
            <a:r>
              <a:rPr lang="fr-FR" dirty="0">
                <a:hlinkClick r:id="rId3"/>
              </a:rPr>
              <a:t>-DGAS/DSS/DHOS </a:t>
            </a:r>
            <a:r>
              <a:rPr lang="fr-FR" dirty="0" smtClean="0">
                <a:hlinkClick r:id="rId3"/>
              </a:rPr>
              <a:t>N°2005-407</a:t>
            </a:r>
            <a:endParaRPr lang="fr-FR" dirty="0"/>
          </a:p>
          <a:p>
            <a:pPr algn="just"/>
            <a:endParaRPr lang="fr-FR" dirty="0" smtClean="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17</a:t>
            </a:fld>
            <a:endParaRPr lang="fr-FR" dirty="0"/>
          </a:p>
        </p:txBody>
      </p:sp>
      <p:sp>
        <p:nvSpPr>
          <p:cNvPr id="4" name="Titre 3"/>
          <p:cNvSpPr>
            <a:spLocks noGrp="1"/>
          </p:cNvSpPr>
          <p:nvPr>
            <p:ph type="title"/>
          </p:nvPr>
        </p:nvSpPr>
        <p:spPr>
          <a:solidFill>
            <a:schemeClr val="accent5"/>
          </a:solidFill>
        </p:spPr>
        <p:txBody>
          <a:bodyPr/>
          <a:lstStyle/>
          <a:p>
            <a:r>
              <a:rPr lang="fr-FR" dirty="0"/>
              <a:t>Comment constituer le dossier ? </a:t>
            </a:r>
            <a:br>
              <a:rPr lang="fr-FR" dirty="0"/>
            </a:br>
            <a:r>
              <a:rPr lang="fr-FR" dirty="0"/>
              <a:t>pièces justificatives</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494" y="4754908"/>
            <a:ext cx="746163" cy="746163"/>
          </a:xfrm>
          <a:prstGeom prst="rect">
            <a:avLst/>
          </a:prstGeom>
        </p:spPr>
      </p:pic>
    </p:spTree>
    <p:extLst>
      <p:ext uri="{BB962C8B-B14F-4D97-AF65-F5344CB8AC3E}">
        <p14:creationId xmlns:p14="http://schemas.microsoft.com/office/powerpoint/2010/main" val="4144517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18</a:t>
            </a:fld>
            <a:endParaRPr lang="fr-FR" dirty="0"/>
          </a:p>
        </p:txBody>
      </p:sp>
      <p:sp>
        <p:nvSpPr>
          <p:cNvPr id="4" name="Titre 3"/>
          <p:cNvSpPr>
            <a:spLocks noGrp="1"/>
          </p:cNvSpPr>
          <p:nvPr>
            <p:ph type="title"/>
          </p:nvPr>
        </p:nvSpPr>
        <p:spPr>
          <a:solidFill>
            <a:schemeClr val="accent5"/>
          </a:solidFill>
        </p:spPr>
        <p:txBody>
          <a:bodyPr/>
          <a:lstStyle/>
          <a:p>
            <a:r>
              <a:rPr lang="fr-FR" dirty="0"/>
              <a:t>Comment constituer le dossier ? </a:t>
            </a:r>
            <a:r>
              <a:rPr lang="fr-FR" dirty="0" smtClean="0"/>
              <a:t/>
            </a:r>
            <a:br>
              <a:rPr lang="fr-FR" dirty="0" smtClean="0"/>
            </a:br>
            <a:r>
              <a:rPr lang="fr-FR" dirty="0" smtClean="0"/>
              <a:t>pièces justificatives</a:t>
            </a:r>
            <a:endParaRPr lang="fr-FR" dirty="0"/>
          </a:p>
        </p:txBody>
      </p:sp>
      <p:graphicFrame>
        <p:nvGraphicFramePr>
          <p:cNvPr id="5" name="Diagramme 4"/>
          <p:cNvGraphicFramePr/>
          <p:nvPr>
            <p:extLst>
              <p:ext uri="{D42A27DB-BD31-4B8C-83A1-F6EECF244321}">
                <p14:modId xmlns:p14="http://schemas.microsoft.com/office/powerpoint/2010/main" val="4205372139"/>
              </p:ext>
            </p:extLst>
          </p:nvPr>
        </p:nvGraphicFramePr>
        <p:xfrm>
          <a:off x="3548566" y="1628078"/>
          <a:ext cx="8128000" cy="455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ndir un rectangle avec un coin diagonal 6"/>
          <p:cNvSpPr/>
          <p:nvPr/>
        </p:nvSpPr>
        <p:spPr>
          <a:xfrm>
            <a:off x="669073" y="2453268"/>
            <a:ext cx="2910468" cy="3033132"/>
          </a:xfrm>
          <a:prstGeom prst="round2Diag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tx1"/>
                </a:solidFill>
              </a:rPr>
              <a:t>JUSTIFICATIFS DE RESSOURCES perçues en France ou à l’étranger au cours de 12 derniers mois</a:t>
            </a:r>
          </a:p>
          <a:p>
            <a:pPr algn="ctr"/>
            <a:endParaRPr lang="fr-FR" dirty="0">
              <a:solidFill>
                <a:schemeClr val="tx1"/>
              </a:solidFill>
            </a:endParaRPr>
          </a:p>
          <a:p>
            <a:pPr algn="ctr"/>
            <a:r>
              <a:rPr lang="fr-FR" dirty="0" smtClean="0">
                <a:solidFill>
                  <a:schemeClr val="tx1"/>
                </a:solidFill>
              </a:rPr>
              <a:t>Pour le </a:t>
            </a:r>
            <a:r>
              <a:rPr lang="fr-FR" u="sng" dirty="0" smtClean="0">
                <a:solidFill>
                  <a:schemeClr val="tx1"/>
                </a:solidFill>
              </a:rPr>
              <a:t>demandeur et les personnes à charge en situation irrégulière </a:t>
            </a:r>
            <a:endParaRPr lang="fr-FR" u="sng" dirty="0">
              <a:solidFill>
                <a:schemeClr val="tx1"/>
              </a:solidFill>
            </a:endParaRPr>
          </a:p>
        </p:txBody>
      </p:sp>
      <p:sp>
        <p:nvSpPr>
          <p:cNvPr id="8" name="ZoneTexte 7"/>
          <p:cNvSpPr txBox="1"/>
          <p:nvPr/>
        </p:nvSpPr>
        <p:spPr>
          <a:xfrm>
            <a:off x="3724507" y="3780263"/>
            <a:ext cx="646770" cy="369332"/>
          </a:xfrm>
          <a:prstGeom prst="rect">
            <a:avLst/>
          </a:prstGeom>
          <a:noFill/>
        </p:spPr>
        <p:txBody>
          <a:bodyPr wrap="square" rtlCol="0">
            <a:spAutoFit/>
          </a:bodyPr>
          <a:lstStyle/>
          <a:p>
            <a:r>
              <a:rPr lang="fr-FR" dirty="0" smtClean="0"/>
              <a:t>ou</a:t>
            </a:r>
            <a:endParaRPr lang="fr-FR" dirty="0"/>
          </a:p>
        </p:txBody>
      </p:sp>
      <p:sp>
        <p:nvSpPr>
          <p:cNvPr id="9" name="ZoneTexte 8"/>
          <p:cNvSpPr txBox="1"/>
          <p:nvPr/>
        </p:nvSpPr>
        <p:spPr>
          <a:xfrm>
            <a:off x="3397403" y="6107151"/>
            <a:ext cx="6437971" cy="369332"/>
          </a:xfrm>
          <a:prstGeom prst="rect">
            <a:avLst/>
          </a:prstGeom>
          <a:noFill/>
        </p:spPr>
        <p:txBody>
          <a:bodyPr wrap="square" rtlCol="0">
            <a:spAutoFit/>
          </a:bodyPr>
          <a:lstStyle/>
          <a:p>
            <a:r>
              <a:rPr lang="fr-FR" dirty="0" smtClean="0">
                <a:solidFill>
                  <a:schemeClr val="accent2"/>
                </a:solidFill>
              </a:rPr>
              <a:t>Si aucune ressource indiquée, le demande sera rejetée. </a:t>
            </a:r>
            <a:endParaRPr lang="fr-FR" dirty="0">
              <a:solidFill>
                <a:schemeClr val="accent2"/>
              </a:solidFill>
            </a:endParaRPr>
          </a:p>
        </p:txBody>
      </p:sp>
    </p:spTree>
    <p:extLst>
      <p:ext uri="{BB962C8B-B14F-4D97-AF65-F5344CB8AC3E}">
        <p14:creationId xmlns:p14="http://schemas.microsoft.com/office/powerpoint/2010/main" val="1984913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25632" y="2911810"/>
            <a:ext cx="11426280" cy="2787585"/>
          </a:xfrm>
        </p:spPr>
        <p:txBody>
          <a:bodyPr>
            <a:normAutofit fontScale="92500" lnSpcReduction="20000"/>
          </a:bodyPr>
          <a:lstStyle/>
          <a:p>
            <a:r>
              <a:rPr lang="fr-FR" dirty="0" smtClean="0">
                <a:solidFill>
                  <a:schemeClr val="tx1"/>
                </a:solidFill>
              </a:rPr>
              <a:t>Le dossier de 1</a:t>
            </a:r>
            <a:r>
              <a:rPr lang="fr-FR" baseline="30000" dirty="0" smtClean="0">
                <a:solidFill>
                  <a:schemeClr val="tx1"/>
                </a:solidFill>
              </a:rPr>
              <a:t>re</a:t>
            </a:r>
            <a:r>
              <a:rPr lang="fr-FR" dirty="0" smtClean="0">
                <a:solidFill>
                  <a:schemeClr val="tx1"/>
                </a:solidFill>
              </a:rPr>
              <a:t> demande d’Aide Médicale de l’Etat doit </a:t>
            </a:r>
            <a:r>
              <a:rPr lang="fr-FR" b="1" dirty="0" smtClean="0">
                <a:solidFill>
                  <a:schemeClr val="tx1"/>
                </a:solidFill>
              </a:rPr>
              <a:t>être déposé en main propre </a:t>
            </a:r>
            <a:r>
              <a:rPr lang="fr-FR" dirty="0" smtClean="0">
                <a:solidFill>
                  <a:schemeClr val="tx1"/>
                </a:solidFill>
              </a:rPr>
              <a:t>par le demandeur à</a:t>
            </a:r>
            <a:endParaRPr lang="fr-FR" sz="1400" dirty="0"/>
          </a:p>
          <a:p>
            <a:r>
              <a:rPr lang="fr-FR" dirty="0" smtClean="0"/>
              <a:t>	- sa </a:t>
            </a:r>
            <a:r>
              <a:rPr lang="fr-FR" b="1" dirty="0" smtClean="0"/>
              <a:t>caisse d’assurance maladie de résidence,</a:t>
            </a:r>
            <a:endParaRPr lang="fr-FR" dirty="0" smtClean="0"/>
          </a:p>
          <a:p>
            <a:r>
              <a:rPr lang="fr-FR" dirty="0" smtClean="0"/>
              <a:t>	- dans une</a:t>
            </a:r>
            <a:r>
              <a:rPr lang="fr-FR" b="1" dirty="0" smtClean="0"/>
              <a:t> agence France services</a:t>
            </a:r>
            <a:r>
              <a:rPr lang="fr-FR" dirty="0" smtClean="0"/>
              <a:t>,</a:t>
            </a:r>
          </a:p>
          <a:p>
            <a:pPr algn="just"/>
            <a:r>
              <a:rPr lang="fr-FR" dirty="0"/>
              <a:t>	</a:t>
            </a:r>
            <a:r>
              <a:rPr lang="fr-FR" dirty="0" smtClean="0"/>
              <a:t>- à titre dérogatoire dans un </a:t>
            </a:r>
            <a:r>
              <a:rPr lang="fr-FR" b="1" dirty="0" smtClean="0"/>
              <a:t>établissement de santé ou une PASS hospitalière</a:t>
            </a:r>
            <a:r>
              <a:rPr lang="fr-FR" dirty="0" smtClean="0"/>
              <a:t>, dans lequel le demandeur ou un membre du foyer est pris en charge. Le dossier est transmis à la caisse dans un délai de 8 jours maximum. </a:t>
            </a:r>
            <a:r>
              <a:rPr lang="fr-FR" sz="1900" dirty="0" smtClean="0"/>
              <a:t>(formulaire s3720h cacheté de l’établissement ou de la PASS et un bulletin d’hospitalisation ou une attestation de l’établissement précisant les dates de consultations ou soins doivent être joints.)</a:t>
            </a:r>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19</a:t>
            </a:fld>
            <a:endParaRPr lang="fr-FR" dirty="0"/>
          </a:p>
        </p:txBody>
      </p:sp>
      <p:sp>
        <p:nvSpPr>
          <p:cNvPr id="4" name="Titre 3"/>
          <p:cNvSpPr>
            <a:spLocks noGrp="1"/>
          </p:cNvSpPr>
          <p:nvPr>
            <p:ph type="title"/>
          </p:nvPr>
        </p:nvSpPr>
        <p:spPr>
          <a:solidFill>
            <a:schemeClr val="accent5"/>
          </a:solidFill>
        </p:spPr>
        <p:txBody>
          <a:bodyPr/>
          <a:lstStyle/>
          <a:p>
            <a:r>
              <a:rPr lang="fr-FR" dirty="0" smtClean="0"/>
              <a:t>Le dépôt de la demande d’aide médicale de l’état</a:t>
            </a:r>
            <a:endParaRPr lang="fr-FR" dirty="0"/>
          </a:p>
        </p:txBody>
      </p:sp>
      <p:sp>
        <p:nvSpPr>
          <p:cNvPr id="5" name="Pentagone 4"/>
          <p:cNvSpPr/>
          <p:nvPr/>
        </p:nvSpPr>
        <p:spPr>
          <a:xfrm>
            <a:off x="925551" y="1817649"/>
            <a:ext cx="10292576" cy="624468"/>
          </a:xfrm>
          <a:prstGeom prst="homePlate">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smtClean="0"/>
              <a:t>		1</a:t>
            </a:r>
            <a:r>
              <a:rPr lang="fr-FR" baseline="30000" dirty="0" smtClean="0"/>
              <a:t>re</a:t>
            </a:r>
            <a:r>
              <a:rPr lang="fr-FR" dirty="0" smtClean="0"/>
              <a:t>  demande</a:t>
            </a:r>
            <a:endParaRPr lang="fr-FR" dirty="0"/>
          </a:p>
        </p:txBody>
      </p:sp>
      <p:cxnSp>
        <p:nvCxnSpPr>
          <p:cNvPr id="8" name="Connecteur droit avec flèche 7"/>
          <p:cNvCxnSpPr/>
          <p:nvPr/>
        </p:nvCxnSpPr>
        <p:spPr>
          <a:xfrm flipH="1">
            <a:off x="3300761" y="2542478"/>
            <a:ext cx="0" cy="4680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9" name="ZoneTexte 8"/>
          <p:cNvSpPr txBox="1"/>
          <p:nvPr/>
        </p:nvSpPr>
        <p:spPr>
          <a:xfrm>
            <a:off x="1758185" y="2542478"/>
            <a:ext cx="3311912" cy="369332"/>
          </a:xfrm>
          <a:prstGeom prst="rect">
            <a:avLst/>
          </a:prstGeom>
          <a:noFill/>
          <a:ln>
            <a:noFill/>
          </a:ln>
        </p:spPr>
        <p:txBody>
          <a:bodyPr wrap="square" rtlCol="0">
            <a:spAutoFit/>
          </a:bodyPr>
          <a:lstStyle/>
          <a:p>
            <a:pPr algn="r"/>
            <a:r>
              <a:rPr lang="fr-FR" dirty="0" smtClean="0">
                <a:solidFill>
                  <a:schemeClr val="accent2"/>
                </a:solidFill>
              </a:rPr>
              <a:t>Dépôt physique</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3" y="5630025"/>
            <a:ext cx="696140" cy="612686"/>
          </a:xfrm>
          <a:prstGeom prst="rect">
            <a:avLst/>
          </a:prstGeom>
        </p:spPr>
      </p:pic>
      <p:sp>
        <p:nvSpPr>
          <p:cNvPr id="6" name="Rectangle 5"/>
          <p:cNvSpPr/>
          <p:nvPr/>
        </p:nvSpPr>
        <p:spPr>
          <a:xfrm>
            <a:off x="700444" y="5582806"/>
            <a:ext cx="9047540" cy="1077218"/>
          </a:xfrm>
          <a:prstGeom prst="rect">
            <a:avLst/>
          </a:prstGeom>
        </p:spPr>
        <p:txBody>
          <a:bodyPr wrap="square">
            <a:spAutoFit/>
          </a:bodyPr>
          <a:lstStyle/>
          <a:p>
            <a:pPr algn="just"/>
            <a:r>
              <a:rPr lang="fr-FR" sz="1600" dirty="0">
                <a:solidFill>
                  <a:schemeClr val="accent2"/>
                </a:solidFill>
              </a:rPr>
              <a:t>Un dossier d’Aide Médicale de l’Etat déposé pendant la période de maintien de droit </a:t>
            </a:r>
            <a:r>
              <a:rPr lang="fr-FR" sz="1600" dirty="0" smtClean="0">
                <a:solidFill>
                  <a:schemeClr val="accent2"/>
                </a:solidFill>
              </a:rPr>
              <a:t>PUMA </a:t>
            </a:r>
            <a:r>
              <a:rPr lang="fr-FR" sz="1600" dirty="0">
                <a:solidFill>
                  <a:schemeClr val="accent2"/>
                </a:solidFill>
              </a:rPr>
              <a:t>n’est pas </a:t>
            </a:r>
            <a:r>
              <a:rPr lang="fr-FR" sz="1600" dirty="0" smtClean="0">
                <a:solidFill>
                  <a:schemeClr val="accent2"/>
                </a:solidFill>
              </a:rPr>
              <a:t>recevable. Toutefois</a:t>
            </a:r>
            <a:r>
              <a:rPr lang="fr-FR" sz="1600" dirty="0">
                <a:solidFill>
                  <a:schemeClr val="accent2"/>
                </a:solidFill>
              </a:rPr>
              <a:t>, les demandes déposées durant le délai contradictoire de 45 jours courant à partir de la notification de la décision de fermeture des droits </a:t>
            </a:r>
            <a:r>
              <a:rPr lang="fr-FR" sz="1600" dirty="0" smtClean="0">
                <a:solidFill>
                  <a:schemeClr val="accent2"/>
                </a:solidFill>
              </a:rPr>
              <a:t>PUMA, </a:t>
            </a:r>
            <a:r>
              <a:rPr lang="fr-FR" sz="1600" dirty="0">
                <a:solidFill>
                  <a:schemeClr val="accent2"/>
                </a:solidFill>
              </a:rPr>
              <a:t>doivent être acceptées. </a:t>
            </a:r>
          </a:p>
        </p:txBody>
      </p:sp>
    </p:spTree>
    <p:extLst>
      <p:ext uri="{BB962C8B-B14F-4D97-AF65-F5344CB8AC3E}">
        <p14:creationId xmlns:p14="http://schemas.microsoft.com/office/powerpoint/2010/main" val="493765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a:t>
            </a:fld>
            <a:endParaRPr lang="fr-FR" dirty="0"/>
          </a:p>
        </p:txBody>
      </p:sp>
      <p:sp>
        <p:nvSpPr>
          <p:cNvPr id="4" name="Titre 3"/>
          <p:cNvSpPr>
            <a:spLocks noGrp="1"/>
          </p:cNvSpPr>
          <p:nvPr>
            <p:ph type="title"/>
          </p:nvPr>
        </p:nvSpPr>
        <p:spPr/>
        <p:txBody>
          <a:bodyPr/>
          <a:lstStyle/>
          <a:p>
            <a:r>
              <a:rPr lang="fr-FR" dirty="0" smtClean="0"/>
              <a:t>LES OBJECTIFS DE CETTE FORMATION</a:t>
            </a:r>
            <a:endParaRPr lang="fr-FR" dirty="0"/>
          </a:p>
        </p:txBody>
      </p:sp>
      <p:sp>
        <p:nvSpPr>
          <p:cNvPr id="6" name="ZoneTexte 5"/>
          <p:cNvSpPr txBox="1"/>
          <p:nvPr/>
        </p:nvSpPr>
        <p:spPr>
          <a:xfrm>
            <a:off x="647082" y="2233038"/>
            <a:ext cx="11017094" cy="1938992"/>
          </a:xfrm>
          <a:prstGeom prst="rect">
            <a:avLst/>
          </a:prstGeom>
          <a:noFill/>
        </p:spPr>
        <p:txBody>
          <a:bodyPr wrap="square" rtlCol="0">
            <a:spAutoFit/>
          </a:bodyPr>
          <a:lstStyle/>
          <a:p>
            <a:pPr marL="355596" marR="12697" lvl="0" indent="-342900" algn="just" defTabSz="914222">
              <a:buFont typeface="Wingdings" panose="05000000000000000000" pitchFamily="2" charset="2"/>
              <a:buChar char="Ø"/>
              <a:tabLst>
                <a:tab pos="354896" algn="l"/>
              </a:tabLst>
              <a:defRPr/>
            </a:pPr>
            <a:r>
              <a:rPr lang="fr-FR" sz="2000" kern="0" dirty="0" smtClean="0">
                <a:cs typeface="Arial"/>
              </a:rPr>
              <a:t>Vous </a:t>
            </a:r>
            <a:r>
              <a:rPr lang="fr-FR" sz="2000" kern="0" spc="-5" dirty="0">
                <a:cs typeface="Arial"/>
              </a:rPr>
              <a:t>in</a:t>
            </a:r>
            <a:r>
              <a:rPr lang="fr-FR" sz="2000" kern="0" dirty="0">
                <a:cs typeface="Arial"/>
              </a:rPr>
              <a:t>f</a:t>
            </a:r>
            <a:r>
              <a:rPr lang="fr-FR" sz="2000" kern="0" spc="-5" dirty="0">
                <a:cs typeface="Arial"/>
              </a:rPr>
              <a:t>o</a:t>
            </a:r>
            <a:r>
              <a:rPr lang="fr-FR" sz="2000" kern="0" dirty="0">
                <a:cs typeface="Arial"/>
              </a:rPr>
              <a:t>rm</a:t>
            </a:r>
            <a:r>
              <a:rPr lang="fr-FR" sz="2000" kern="0" spc="-5" dirty="0">
                <a:cs typeface="Arial"/>
              </a:rPr>
              <a:t>e</a:t>
            </a:r>
            <a:r>
              <a:rPr lang="fr-FR" sz="2000" kern="0" dirty="0">
                <a:cs typeface="Arial"/>
              </a:rPr>
              <a:t>r</a:t>
            </a:r>
            <a:r>
              <a:rPr lang="fr-FR" sz="2000" kern="0" spc="5" dirty="0">
                <a:cs typeface="Arial"/>
              </a:rPr>
              <a:t> </a:t>
            </a:r>
            <a:r>
              <a:rPr lang="fr-FR" sz="2000" kern="0" dirty="0">
                <a:cs typeface="Arial"/>
              </a:rPr>
              <a:t>s</a:t>
            </a:r>
            <a:r>
              <a:rPr lang="fr-FR" sz="2000" kern="0" spc="-5" dirty="0">
                <a:cs typeface="Arial"/>
              </a:rPr>
              <a:t>u</a:t>
            </a:r>
            <a:r>
              <a:rPr lang="fr-FR" sz="2000" kern="0" dirty="0">
                <a:cs typeface="Arial"/>
              </a:rPr>
              <a:t>r</a:t>
            </a:r>
            <a:r>
              <a:rPr lang="fr-FR" sz="2000" kern="0" spc="-5" dirty="0">
                <a:cs typeface="Arial"/>
              </a:rPr>
              <a:t> l’Aide Médicale </a:t>
            </a:r>
            <a:r>
              <a:rPr lang="fr-FR" sz="2000" kern="0" spc="-5" dirty="0" smtClean="0">
                <a:cs typeface="Arial"/>
              </a:rPr>
              <a:t>de l’’Etat </a:t>
            </a:r>
            <a:endParaRPr lang="fr-FR" sz="2000" kern="0" dirty="0">
              <a:cs typeface="Arial"/>
            </a:endParaRPr>
          </a:p>
          <a:p>
            <a:pPr marL="355596" marR="12697" lvl="0" indent="-342900" algn="just" defTabSz="914222" eaLnBrk="1" fontAlgn="auto" latinLnBrk="0" hangingPunct="1">
              <a:lnSpc>
                <a:spcPct val="100000"/>
              </a:lnSpc>
              <a:spcBef>
                <a:spcPts val="0"/>
              </a:spcBef>
              <a:spcAft>
                <a:spcPts val="0"/>
              </a:spcAft>
              <a:buClrTx/>
              <a:buSzTx/>
              <a:buFont typeface="Wingdings" panose="05000000000000000000" pitchFamily="2" charset="2"/>
              <a:buChar char="Ø"/>
              <a:tabLst>
                <a:tab pos="354896" algn="l"/>
              </a:tabLst>
              <a:defRPr/>
            </a:pPr>
            <a:endParaRPr kumimoji="0" lang="fr-FR" sz="2000" b="0" i="0" u="none" strike="noStrike" kern="0" cap="none" spc="0" normalizeH="0" baseline="0" noProof="0" dirty="0" smtClean="0">
              <a:ln>
                <a:noFill/>
              </a:ln>
              <a:effectLst/>
              <a:uLnTx/>
              <a:uFillTx/>
              <a:cs typeface="Arial"/>
            </a:endParaRPr>
          </a:p>
          <a:p>
            <a:pPr marL="355596" marR="74281" lvl="0" indent="-342900" defTabSz="914222">
              <a:buFont typeface="Wingdings" panose="05000000000000000000" pitchFamily="2" charset="2"/>
              <a:buChar char="Ø"/>
              <a:tabLst>
                <a:tab pos="354896" algn="l"/>
              </a:tabLst>
              <a:defRPr/>
            </a:pPr>
            <a:r>
              <a:rPr lang="fr-FR" sz="2000" kern="0" spc="-5" dirty="0">
                <a:cs typeface="Arial"/>
              </a:rPr>
              <a:t>Vou</a:t>
            </a:r>
            <a:r>
              <a:rPr lang="fr-FR" sz="2000" kern="0" dirty="0">
                <a:cs typeface="Arial"/>
              </a:rPr>
              <a:t>s </a:t>
            </a:r>
            <a:r>
              <a:rPr lang="fr-FR" sz="2000" kern="0" spc="-5" dirty="0">
                <a:cs typeface="Arial"/>
              </a:rPr>
              <a:t>donne</a:t>
            </a:r>
            <a:r>
              <a:rPr lang="fr-FR" sz="2000" kern="0" dirty="0">
                <a:cs typeface="Arial"/>
              </a:rPr>
              <a:t>r</a:t>
            </a:r>
            <a:r>
              <a:rPr lang="fr-FR" sz="2000" kern="0" spc="30" dirty="0">
                <a:cs typeface="Arial"/>
              </a:rPr>
              <a:t> </a:t>
            </a:r>
            <a:r>
              <a:rPr lang="fr-FR" sz="2000" kern="0" spc="-5" dirty="0">
                <a:cs typeface="Arial"/>
              </a:rPr>
              <a:t>les informations pratiques pour constituer une demande d’Aide Médicale </a:t>
            </a:r>
            <a:r>
              <a:rPr lang="fr-FR" sz="2000" kern="0" spc="-5" dirty="0" smtClean="0">
                <a:cs typeface="Arial"/>
              </a:rPr>
              <a:t>de l’Etat</a:t>
            </a:r>
            <a:endParaRPr lang="fr-FR" sz="2000" kern="0" spc="-5" dirty="0">
              <a:cs typeface="Arial"/>
            </a:endParaRPr>
          </a:p>
          <a:p>
            <a:pPr marL="355596" marR="12697" lvl="0" indent="-342900" algn="just" defTabSz="914222" eaLnBrk="1" fontAlgn="auto" latinLnBrk="0" hangingPunct="1">
              <a:lnSpc>
                <a:spcPct val="100000"/>
              </a:lnSpc>
              <a:spcBef>
                <a:spcPts val="0"/>
              </a:spcBef>
              <a:spcAft>
                <a:spcPts val="0"/>
              </a:spcAft>
              <a:buClrTx/>
              <a:buSzTx/>
              <a:buFont typeface="Wingdings" panose="05000000000000000000" pitchFamily="2" charset="2"/>
              <a:buChar char="Ø"/>
              <a:tabLst>
                <a:tab pos="354896" algn="l"/>
              </a:tabLst>
              <a:defRPr/>
            </a:pPr>
            <a:endParaRPr kumimoji="0" lang="fr-FR" sz="2000" b="0" i="0" u="none" strike="noStrike" kern="0" cap="none" spc="0" normalizeH="0" baseline="0" noProof="0" dirty="0">
              <a:ln>
                <a:noFill/>
              </a:ln>
              <a:effectLst/>
              <a:uLnTx/>
              <a:uFillTx/>
            </a:endParaRPr>
          </a:p>
          <a:p>
            <a:pPr marL="12696" marR="74281" lvl="0" defTabSz="914222" eaLnBrk="1" fontAlgn="auto" latinLnBrk="0" hangingPunct="1">
              <a:lnSpc>
                <a:spcPct val="100000"/>
              </a:lnSpc>
              <a:spcBef>
                <a:spcPts val="0"/>
              </a:spcBef>
              <a:spcAft>
                <a:spcPts val="0"/>
              </a:spcAft>
              <a:buClrTx/>
              <a:buSzTx/>
              <a:tabLst>
                <a:tab pos="354896" algn="l"/>
              </a:tabLst>
              <a:defRPr/>
            </a:pPr>
            <a:endParaRPr kumimoji="0" lang="fr-FR" sz="2000" b="0" i="0" u="none" strike="noStrike" kern="0" cap="none" spc="-5" normalizeH="0" baseline="0" noProof="0" dirty="0">
              <a:ln>
                <a:noFill/>
              </a:ln>
              <a:effectLst/>
              <a:uLnTx/>
              <a:uFillTx/>
              <a:cs typeface="Arial"/>
            </a:endParaRP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b="7006"/>
          <a:stretch/>
        </p:blipFill>
        <p:spPr>
          <a:xfrm>
            <a:off x="5025944" y="4492863"/>
            <a:ext cx="1975340" cy="1836936"/>
          </a:xfrm>
          <a:prstGeom prst="rect">
            <a:avLst/>
          </a:prstGeom>
        </p:spPr>
      </p:pic>
    </p:spTree>
    <p:extLst>
      <p:ext uri="{BB962C8B-B14F-4D97-AF65-F5344CB8AC3E}">
        <p14:creationId xmlns:p14="http://schemas.microsoft.com/office/powerpoint/2010/main" val="280951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20</a:t>
            </a:fld>
            <a:endParaRPr lang="fr-FR" dirty="0"/>
          </a:p>
        </p:txBody>
      </p:sp>
      <p:sp>
        <p:nvSpPr>
          <p:cNvPr id="4" name="Titre 3"/>
          <p:cNvSpPr>
            <a:spLocks noGrp="1"/>
          </p:cNvSpPr>
          <p:nvPr>
            <p:ph type="title"/>
          </p:nvPr>
        </p:nvSpPr>
        <p:spPr>
          <a:solidFill>
            <a:schemeClr val="accent5"/>
          </a:solidFill>
        </p:spPr>
        <p:txBody>
          <a:bodyPr/>
          <a:lstStyle/>
          <a:p>
            <a:r>
              <a:rPr lang="fr-FR" dirty="0"/>
              <a:t>Le dépôt de la demande d’aide médicale de l’état</a:t>
            </a:r>
          </a:p>
        </p:txBody>
      </p:sp>
      <p:sp>
        <p:nvSpPr>
          <p:cNvPr id="7" name="Espace réservé du texte 1"/>
          <p:cNvSpPr>
            <a:spLocks noGrp="1"/>
          </p:cNvSpPr>
          <p:nvPr>
            <p:ph type="body" sz="quarter" idx="16"/>
          </p:nvPr>
        </p:nvSpPr>
        <p:spPr>
          <a:xfrm>
            <a:off x="579864" y="1706137"/>
            <a:ext cx="11126401" cy="4638907"/>
          </a:xfrm>
        </p:spPr>
        <p:txBody>
          <a:bodyPr>
            <a:normAutofit/>
          </a:bodyPr>
          <a:lstStyle/>
          <a:p>
            <a:pPr>
              <a:buClr>
                <a:srgbClr val="31B6FD"/>
              </a:buClr>
            </a:pPr>
            <a:r>
              <a:rPr lang="fr-FR" b="1" u="sng" dirty="0" smtClean="0"/>
              <a:t>Dérogations à ce dépôt physique</a:t>
            </a:r>
          </a:p>
          <a:p>
            <a:pPr>
              <a:buClr>
                <a:srgbClr val="31B6FD"/>
              </a:buClr>
            </a:pPr>
            <a:endParaRPr lang="fr-FR" b="1" u="sng" dirty="0" smtClean="0"/>
          </a:p>
          <a:p>
            <a:pPr marL="342900" indent="-342900" algn="just">
              <a:buFont typeface="Arial" panose="020B0604020202020204" pitchFamily="34" charset="0"/>
              <a:buChar char="•"/>
            </a:pPr>
            <a:r>
              <a:rPr lang="fr-FR" b="1" dirty="0" smtClean="0">
                <a:solidFill>
                  <a:schemeClr val="tx1"/>
                </a:solidFill>
              </a:rPr>
              <a:t>Mineur isolé</a:t>
            </a:r>
          </a:p>
          <a:p>
            <a:pPr marL="342900" indent="-342900" algn="just">
              <a:buFont typeface="Arial" panose="020B0604020202020204" pitchFamily="34" charset="0"/>
              <a:buChar char="•"/>
            </a:pPr>
            <a:endParaRPr lang="fr-FR" dirty="0"/>
          </a:p>
          <a:p>
            <a:pPr marL="342900" indent="-342900" algn="just">
              <a:buFont typeface="Arial" panose="020B0604020202020204" pitchFamily="34" charset="0"/>
              <a:buChar char="•"/>
            </a:pPr>
            <a:r>
              <a:rPr lang="fr-FR" sz="2100" b="1" dirty="0">
                <a:solidFill>
                  <a:schemeClr val="tx1"/>
                </a:solidFill>
              </a:rPr>
              <a:t>Enfant à </a:t>
            </a:r>
            <a:r>
              <a:rPr lang="fr-FR" sz="2100" b="1" dirty="0" smtClean="0">
                <a:solidFill>
                  <a:schemeClr val="tx1"/>
                </a:solidFill>
              </a:rPr>
              <a:t>charge</a:t>
            </a:r>
          </a:p>
          <a:p>
            <a:pPr marL="342900" indent="-342900" algn="just">
              <a:buFont typeface="Arial" panose="020B0604020202020204" pitchFamily="34" charset="0"/>
              <a:buChar char="•"/>
            </a:pPr>
            <a:endParaRPr lang="fr-FR" dirty="0"/>
          </a:p>
          <a:p>
            <a:pPr marL="342900" indent="-342900" algn="just">
              <a:buFont typeface="Arial" panose="020B0604020202020204" pitchFamily="34" charset="0"/>
              <a:buChar char="•"/>
            </a:pPr>
            <a:r>
              <a:rPr lang="fr-FR" sz="2100" b="1" dirty="0">
                <a:solidFill>
                  <a:schemeClr val="tx1"/>
                </a:solidFill>
              </a:rPr>
              <a:t>Régime de tutelle ou de </a:t>
            </a:r>
            <a:r>
              <a:rPr lang="fr-FR" sz="2100" b="1" dirty="0" smtClean="0">
                <a:solidFill>
                  <a:schemeClr val="tx1"/>
                </a:solidFill>
              </a:rPr>
              <a:t>curatelle</a:t>
            </a:r>
          </a:p>
          <a:p>
            <a:pPr marL="342900" indent="-342900" algn="just">
              <a:buFont typeface="Arial" panose="020B0604020202020204" pitchFamily="34" charset="0"/>
              <a:buChar char="•"/>
            </a:pPr>
            <a:endParaRPr lang="fr-FR" dirty="0" smtClean="0"/>
          </a:p>
          <a:p>
            <a:pPr marL="342900" indent="-342900" algn="just">
              <a:buFont typeface="Arial" panose="020B0604020202020204" pitchFamily="34" charset="0"/>
              <a:buChar char="•"/>
            </a:pPr>
            <a:r>
              <a:rPr lang="fr-FR" sz="2100" b="1" dirty="0">
                <a:solidFill>
                  <a:schemeClr val="tx1"/>
                </a:solidFill>
              </a:rPr>
              <a:t>Mobilité </a:t>
            </a:r>
            <a:r>
              <a:rPr lang="fr-FR" sz="2100" b="1" dirty="0" smtClean="0">
                <a:solidFill>
                  <a:schemeClr val="tx1"/>
                </a:solidFill>
              </a:rPr>
              <a:t>réduite</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499" y="2760866"/>
            <a:ext cx="5118408" cy="2192385"/>
          </a:xfrm>
          <a:prstGeom prst="rect">
            <a:avLst/>
          </a:prstGeom>
        </p:spPr>
      </p:pic>
    </p:spTree>
    <p:extLst>
      <p:ext uri="{BB962C8B-B14F-4D97-AF65-F5344CB8AC3E}">
        <p14:creationId xmlns:p14="http://schemas.microsoft.com/office/powerpoint/2010/main" val="41081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21</a:t>
            </a:fld>
            <a:endParaRPr lang="fr-FR" dirty="0"/>
          </a:p>
        </p:txBody>
      </p:sp>
      <p:sp>
        <p:nvSpPr>
          <p:cNvPr id="4" name="Titre 3"/>
          <p:cNvSpPr>
            <a:spLocks noGrp="1"/>
          </p:cNvSpPr>
          <p:nvPr>
            <p:ph type="title"/>
          </p:nvPr>
        </p:nvSpPr>
        <p:spPr>
          <a:solidFill>
            <a:schemeClr val="accent5"/>
          </a:solidFill>
        </p:spPr>
        <p:txBody>
          <a:bodyPr/>
          <a:lstStyle/>
          <a:p>
            <a:r>
              <a:rPr lang="fr-FR" dirty="0"/>
              <a:t>Le dépôt de la demande d’aide médicale d’état</a:t>
            </a:r>
          </a:p>
        </p:txBody>
      </p:sp>
      <p:sp>
        <p:nvSpPr>
          <p:cNvPr id="5" name="Rectangle 4"/>
          <p:cNvSpPr/>
          <p:nvPr/>
        </p:nvSpPr>
        <p:spPr>
          <a:xfrm>
            <a:off x="925551" y="1817649"/>
            <a:ext cx="10627112" cy="624468"/>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				Dossier complet valide 12 mois</a:t>
            </a:r>
            <a:endParaRPr lang="fr-FR" dirty="0"/>
          </a:p>
        </p:txBody>
      </p:sp>
      <p:sp>
        <p:nvSpPr>
          <p:cNvPr id="6" name="Espace réservé du texte 1"/>
          <p:cNvSpPr txBox="1">
            <a:spLocks/>
          </p:cNvSpPr>
          <p:nvPr/>
        </p:nvSpPr>
        <p:spPr>
          <a:xfrm>
            <a:off x="6434254" y="2841500"/>
            <a:ext cx="5029199" cy="1787913"/>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tx1"/>
                </a:solidFill>
              </a:rPr>
              <a:t>Remise d’une attestation de dépôt</a:t>
            </a:r>
          </a:p>
          <a:p>
            <a:r>
              <a:rPr lang="fr-FR" sz="1800" b="1" dirty="0">
                <a:solidFill>
                  <a:schemeClr val="tx1"/>
                </a:solidFill>
              </a:rPr>
              <a:t>Ouverture du droit à la date </a:t>
            </a:r>
            <a:r>
              <a:rPr lang="fr-FR" sz="1800" b="1" dirty="0" smtClean="0">
                <a:solidFill>
                  <a:schemeClr val="tx1"/>
                </a:solidFill>
              </a:rPr>
              <a:t>de dépôt physique de </a:t>
            </a:r>
            <a:r>
              <a:rPr lang="fr-FR" sz="1800" b="1" dirty="0">
                <a:solidFill>
                  <a:schemeClr val="tx1"/>
                </a:solidFill>
              </a:rPr>
              <a:t>réception du dossier </a:t>
            </a:r>
          </a:p>
          <a:p>
            <a:r>
              <a:rPr lang="fr-FR" sz="1800" dirty="0" smtClean="0">
                <a:solidFill>
                  <a:schemeClr val="tx1"/>
                </a:solidFill>
              </a:rPr>
              <a:t>Délivrance </a:t>
            </a:r>
            <a:r>
              <a:rPr lang="fr-FR" sz="1800" dirty="0">
                <a:solidFill>
                  <a:schemeClr val="tx1"/>
                </a:solidFill>
              </a:rPr>
              <a:t>d’une </a:t>
            </a:r>
            <a:r>
              <a:rPr lang="fr-FR" sz="1800" b="1" dirty="0">
                <a:solidFill>
                  <a:schemeClr val="tx1"/>
                </a:solidFill>
              </a:rPr>
              <a:t>carte d’admission à </a:t>
            </a:r>
            <a:r>
              <a:rPr lang="fr-FR" sz="1800" b="1" dirty="0" smtClean="0">
                <a:solidFill>
                  <a:schemeClr val="tx1"/>
                </a:solidFill>
              </a:rPr>
              <a:t>l’AME en main propre dans un accueil caisse d’assurance maladie</a:t>
            </a:r>
            <a:endParaRPr lang="fr-FR" sz="1800" b="1" dirty="0">
              <a:solidFill>
                <a:schemeClr val="tx1"/>
              </a:solidFill>
            </a:endParaRPr>
          </a:p>
        </p:txBody>
      </p:sp>
      <p:cxnSp>
        <p:nvCxnSpPr>
          <p:cNvPr id="9" name="Connecteur droit avec flèche 8"/>
          <p:cNvCxnSpPr/>
          <p:nvPr/>
        </p:nvCxnSpPr>
        <p:spPr>
          <a:xfrm flipH="1">
            <a:off x="8317651" y="2261637"/>
            <a:ext cx="0" cy="579863"/>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7" name="ZoneTexte 16"/>
          <p:cNvSpPr txBox="1"/>
          <p:nvPr/>
        </p:nvSpPr>
        <p:spPr>
          <a:xfrm>
            <a:off x="1281499" y="1945217"/>
            <a:ext cx="2128392" cy="369332"/>
          </a:xfrm>
          <a:prstGeom prst="rect">
            <a:avLst/>
          </a:prstGeom>
          <a:noFill/>
          <a:ln>
            <a:noFill/>
          </a:ln>
        </p:spPr>
        <p:txBody>
          <a:bodyPr wrap="square" rtlCol="0">
            <a:spAutoFit/>
          </a:bodyPr>
          <a:lstStyle/>
          <a:p>
            <a:r>
              <a:rPr lang="fr-FR" dirty="0" smtClean="0">
                <a:solidFill>
                  <a:schemeClr val="bg1"/>
                </a:solidFill>
              </a:rPr>
              <a:t>Dossier incomplet </a:t>
            </a:r>
          </a:p>
        </p:txBody>
      </p:sp>
      <p:sp>
        <p:nvSpPr>
          <p:cNvPr id="18" name="Rectangle 17"/>
          <p:cNvSpPr/>
          <p:nvPr/>
        </p:nvSpPr>
        <p:spPr>
          <a:xfrm>
            <a:off x="901028" y="2846649"/>
            <a:ext cx="4641127" cy="3416320"/>
          </a:xfrm>
          <a:prstGeom prst="rect">
            <a:avLst/>
          </a:prstGeom>
        </p:spPr>
        <p:txBody>
          <a:bodyPr wrap="square">
            <a:spAutoFit/>
          </a:bodyPr>
          <a:lstStyle/>
          <a:p>
            <a:pPr algn="just">
              <a:buClr>
                <a:srgbClr val="31B6FD"/>
              </a:buClr>
            </a:pPr>
            <a:r>
              <a:rPr lang="fr-FR" dirty="0" smtClean="0"/>
              <a:t>Remise d’une attestation de dépôt au demandeur avec indications des pièces justificatives manquantes</a:t>
            </a:r>
          </a:p>
          <a:p>
            <a:pPr algn="just">
              <a:buClr>
                <a:srgbClr val="31B6FD"/>
              </a:buClr>
            </a:pPr>
            <a:endParaRPr lang="fr-FR" dirty="0"/>
          </a:p>
          <a:p>
            <a:pPr algn="just">
              <a:buClr>
                <a:srgbClr val="31B6FD"/>
              </a:buClr>
            </a:pPr>
            <a:r>
              <a:rPr lang="fr-FR" dirty="0" smtClean="0"/>
              <a:t>Les pièces manquantes peuvent être envoyées par voie postale avec l’attestation de dépôt</a:t>
            </a:r>
          </a:p>
          <a:p>
            <a:pPr algn="just">
              <a:buClr>
                <a:srgbClr val="31B6FD"/>
              </a:buClr>
            </a:pPr>
            <a:endParaRPr lang="fr-FR" dirty="0"/>
          </a:p>
          <a:p>
            <a:pPr algn="just">
              <a:buClr>
                <a:srgbClr val="31B6FD"/>
              </a:buClr>
            </a:pPr>
            <a:r>
              <a:rPr lang="fr-FR" dirty="0" smtClean="0"/>
              <a:t>Le demandeur dispose de </a:t>
            </a:r>
            <a:r>
              <a:rPr lang="fr-FR" b="1" dirty="0" smtClean="0"/>
              <a:t>2 mois </a:t>
            </a:r>
            <a:r>
              <a:rPr lang="fr-FR" dirty="0" smtClean="0"/>
              <a:t>pour renvoyer les pièces manquantes</a:t>
            </a:r>
          </a:p>
          <a:p>
            <a:pPr algn="just">
              <a:buClr>
                <a:srgbClr val="31B6FD"/>
              </a:buClr>
            </a:pPr>
            <a:r>
              <a:rPr lang="fr-FR" dirty="0" smtClean="0"/>
              <a:t>Au-delà de ce délai, une nouvelle demande complète d’AME doit être effectuée</a:t>
            </a:r>
            <a:endParaRPr lang="fr-FR" dirty="0"/>
          </a:p>
        </p:txBody>
      </p:sp>
      <p:cxnSp>
        <p:nvCxnSpPr>
          <p:cNvPr id="7" name="Connecteur droit 6"/>
          <p:cNvCxnSpPr/>
          <p:nvPr/>
        </p:nvCxnSpPr>
        <p:spPr>
          <a:xfrm>
            <a:off x="6066263" y="3100041"/>
            <a:ext cx="0" cy="3245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590957" y="2261636"/>
            <a:ext cx="0" cy="579863"/>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742" y="4935340"/>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651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22</a:t>
            </a:fld>
            <a:endParaRPr lang="fr-FR" dirty="0"/>
          </a:p>
        </p:txBody>
      </p:sp>
      <p:sp>
        <p:nvSpPr>
          <p:cNvPr id="4" name="Titre 3"/>
          <p:cNvSpPr>
            <a:spLocks noGrp="1"/>
          </p:cNvSpPr>
          <p:nvPr>
            <p:ph type="title"/>
          </p:nvPr>
        </p:nvSpPr>
        <p:spPr>
          <a:solidFill>
            <a:schemeClr val="accent5"/>
          </a:solidFill>
        </p:spPr>
        <p:txBody>
          <a:bodyPr/>
          <a:lstStyle/>
          <a:p>
            <a:r>
              <a:rPr lang="fr-FR" dirty="0"/>
              <a:t>Le dépôt de la demande d’aide médicale d’état</a:t>
            </a:r>
          </a:p>
        </p:txBody>
      </p:sp>
      <p:sp>
        <p:nvSpPr>
          <p:cNvPr id="5" name="Pentagone 4"/>
          <p:cNvSpPr/>
          <p:nvPr/>
        </p:nvSpPr>
        <p:spPr>
          <a:xfrm>
            <a:off x="925551" y="1817649"/>
            <a:ext cx="10627112" cy="624468"/>
          </a:xfrm>
          <a:prstGeom prst="homePlate">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						Renouvellement</a:t>
            </a:r>
            <a:endParaRPr lang="fr-FR" dirty="0"/>
          </a:p>
        </p:txBody>
      </p:sp>
      <p:sp>
        <p:nvSpPr>
          <p:cNvPr id="14" name="Espace réservé du texte 1"/>
          <p:cNvSpPr txBox="1">
            <a:spLocks/>
          </p:cNvSpPr>
          <p:nvPr/>
        </p:nvSpPr>
        <p:spPr>
          <a:xfrm>
            <a:off x="5260993" y="4995746"/>
            <a:ext cx="6378728" cy="1018480"/>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800" b="1" dirty="0" smtClean="0">
                <a:solidFill>
                  <a:schemeClr val="accent2"/>
                </a:solidFill>
              </a:rPr>
              <a:t>Un dossier de renouvellement déposé plus d’un an après l’échéance d’un précédent droit à l’AME est considéré comme une 1</a:t>
            </a:r>
            <a:r>
              <a:rPr lang="fr-FR" sz="1800" b="1" baseline="30000" dirty="0" smtClean="0">
                <a:solidFill>
                  <a:schemeClr val="accent2"/>
                </a:solidFill>
              </a:rPr>
              <a:t>re</a:t>
            </a:r>
            <a:r>
              <a:rPr lang="fr-FR" sz="1800" b="1" dirty="0" smtClean="0">
                <a:solidFill>
                  <a:schemeClr val="accent2"/>
                </a:solidFill>
              </a:rPr>
              <a:t> demande.</a:t>
            </a:r>
            <a:endParaRPr lang="fr-FR" sz="1800" b="1" dirty="0">
              <a:solidFill>
                <a:schemeClr val="accent2"/>
              </a:solidFill>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923" y="5198643"/>
            <a:ext cx="696140" cy="612686"/>
          </a:xfrm>
          <a:prstGeom prst="rect">
            <a:avLst/>
          </a:prstGeom>
        </p:spPr>
      </p:pic>
      <p:sp>
        <p:nvSpPr>
          <p:cNvPr id="20" name="Espace réservé du texte 1"/>
          <p:cNvSpPr txBox="1">
            <a:spLocks/>
          </p:cNvSpPr>
          <p:nvPr/>
        </p:nvSpPr>
        <p:spPr>
          <a:xfrm>
            <a:off x="925551" y="2961317"/>
            <a:ext cx="5742878" cy="2465611"/>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solidFill>
                  <a:schemeClr val="tx1"/>
                </a:solidFill>
              </a:rPr>
              <a:t>2 mois avant la date de fin de l’AME, un courrier est envoyé au bénéficiaire.</a:t>
            </a:r>
          </a:p>
          <a:p>
            <a:r>
              <a:rPr lang="fr-FR" dirty="0" smtClean="0">
                <a:solidFill>
                  <a:schemeClr val="tx1"/>
                </a:solidFill>
              </a:rPr>
              <a:t>Le dossier de renouvellement est à préparer et à déposer selon la modalité souhaitée :</a:t>
            </a:r>
          </a:p>
          <a:p>
            <a:r>
              <a:rPr lang="fr-FR" dirty="0" smtClean="0">
                <a:solidFill>
                  <a:schemeClr val="bg2"/>
                </a:solidFill>
              </a:rPr>
              <a:t>	- </a:t>
            </a:r>
            <a:r>
              <a:rPr lang="fr-FR" dirty="0">
                <a:solidFill>
                  <a:schemeClr val="bg2"/>
                </a:solidFill>
              </a:rPr>
              <a:t>Voie postale</a:t>
            </a:r>
          </a:p>
          <a:p>
            <a:r>
              <a:rPr lang="fr-FR" dirty="0">
                <a:solidFill>
                  <a:schemeClr val="bg2"/>
                </a:solidFill>
              </a:rPr>
              <a:t>	- Dépôt physique</a:t>
            </a:r>
          </a:p>
          <a:p>
            <a:endParaRPr lang="fr-FR" dirty="0">
              <a:solidFill>
                <a:schemeClr val="bg2"/>
              </a:solidFill>
            </a:endParaRPr>
          </a:p>
          <a:p>
            <a:endParaRPr lang="fr-FR" dirty="0" smtClean="0">
              <a:solidFill>
                <a:schemeClr val="tx1"/>
              </a:solidFill>
            </a:endParaRPr>
          </a:p>
        </p:txBody>
      </p:sp>
      <p:sp>
        <p:nvSpPr>
          <p:cNvPr id="21" name="Rectangle 20"/>
          <p:cNvSpPr/>
          <p:nvPr/>
        </p:nvSpPr>
        <p:spPr>
          <a:xfrm>
            <a:off x="901021" y="1817649"/>
            <a:ext cx="5767408" cy="624468"/>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 partir du 10 mois de validité jusque 12 mois</a:t>
            </a:r>
            <a:endParaRPr lang="fr-FR" dirty="0"/>
          </a:p>
        </p:txBody>
      </p:sp>
      <p:sp>
        <p:nvSpPr>
          <p:cNvPr id="19" name="Rectangle 18"/>
          <p:cNvSpPr/>
          <p:nvPr/>
        </p:nvSpPr>
        <p:spPr>
          <a:xfrm>
            <a:off x="2229393" y="2574585"/>
            <a:ext cx="3134192" cy="369332"/>
          </a:xfrm>
          <a:prstGeom prst="rect">
            <a:avLst/>
          </a:prstGeom>
        </p:spPr>
        <p:txBody>
          <a:bodyPr wrap="none">
            <a:spAutoFit/>
          </a:bodyPr>
          <a:lstStyle/>
          <a:p>
            <a:pPr algn="ctr"/>
            <a:r>
              <a:rPr lang="fr-FR" b="1" dirty="0" smtClean="0">
                <a:solidFill>
                  <a:schemeClr val="accent2">
                    <a:lumMod val="75000"/>
                  </a:schemeClr>
                </a:solidFill>
              </a:rPr>
              <a:t>Dossier de renouvellement</a:t>
            </a:r>
            <a:endParaRPr lang="fr-FR" sz="1400" b="1" dirty="0">
              <a:solidFill>
                <a:schemeClr val="accent2">
                  <a:lumMod val="75000"/>
                </a:schemeClr>
              </a:solidFill>
            </a:endParaRPr>
          </a:p>
        </p:txBody>
      </p:sp>
    </p:spTree>
    <p:extLst>
      <p:ext uri="{BB962C8B-B14F-4D97-AF65-F5344CB8AC3E}">
        <p14:creationId xmlns:p14="http://schemas.microsoft.com/office/powerpoint/2010/main" val="3923055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23</a:t>
            </a:fld>
            <a:endParaRPr lang="fr-FR" dirty="0"/>
          </a:p>
        </p:txBody>
      </p:sp>
      <p:sp>
        <p:nvSpPr>
          <p:cNvPr id="4" name="Titre 3"/>
          <p:cNvSpPr>
            <a:spLocks noGrp="1"/>
          </p:cNvSpPr>
          <p:nvPr>
            <p:ph type="title"/>
          </p:nvPr>
        </p:nvSpPr>
        <p:spPr>
          <a:solidFill>
            <a:schemeClr val="accent5"/>
          </a:solidFill>
        </p:spPr>
        <p:txBody>
          <a:bodyPr/>
          <a:lstStyle/>
          <a:p>
            <a:r>
              <a:rPr lang="fr-FR" dirty="0" smtClean="0"/>
              <a:t>Quand débutent les droits ?</a:t>
            </a:r>
            <a:endParaRPr lang="fr-FR" dirty="0"/>
          </a:p>
        </p:txBody>
      </p:sp>
      <p:sp>
        <p:nvSpPr>
          <p:cNvPr id="7" name="Espace réservé du texte 1"/>
          <p:cNvSpPr>
            <a:spLocks noGrp="1"/>
          </p:cNvSpPr>
          <p:nvPr>
            <p:ph type="body" sz="quarter" idx="16"/>
          </p:nvPr>
        </p:nvSpPr>
        <p:spPr>
          <a:xfrm>
            <a:off x="1639230" y="3211551"/>
            <a:ext cx="9835376" cy="3133493"/>
          </a:xfrm>
        </p:spPr>
        <p:txBody>
          <a:bodyPr>
            <a:normAutofit/>
          </a:bodyPr>
          <a:lstStyle/>
          <a:p>
            <a:pPr algn="just"/>
            <a:r>
              <a:rPr lang="fr-FR" dirty="0" smtClean="0">
                <a:solidFill>
                  <a:schemeClr val="accent2"/>
                </a:solidFill>
              </a:rPr>
              <a:t>Exception </a:t>
            </a:r>
          </a:p>
          <a:p>
            <a:pPr algn="just"/>
            <a:r>
              <a:rPr lang="fr-FR" b="1" dirty="0" smtClean="0"/>
              <a:t>En cas d’hospitalisation ou de soins</a:t>
            </a:r>
            <a:r>
              <a:rPr lang="fr-FR" dirty="0" smtClean="0"/>
              <a:t>, le demandeur a 90 jours pour déposer sa demande, à compter de la date d’entrée dans l’établissement ou la date de soins.</a:t>
            </a:r>
            <a:endParaRPr lang="fr-FR" dirty="0"/>
          </a:p>
          <a:p>
            <a:pPr algn="just"/>
            <a:endParaRPr lang="fr-FR" dirty="0" smtClean="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220" y="4943773"/>
            <a:ext cx="696140" cy="612686"/>
          </a:xfrm>
          <a:prstGeom prst="rect">
            <a:avLst/>
          </a:prstGeom>
        </p:spPr>
      </p:pic>
      <p:sp>
        <p:nvSpPr>
          <p:cNvPr id="5" name="Rectangle 4"/>
          <p:cNvSpPr/>
          <p:nvPr/>
        </p:nvSpPr>
        <p:spPr>
          <a:xfrm>
            <a:off x="2007220" y="4880660"/>
            <a:ext cx="9467385" cy="646331"/>
          </a:xfrm>
          <a:prstGeom prst="rect">
            <a:avLst/>
          </a:prstGeom>
        </p:spPr>
        <p:txBody>
          <a:bodyPr wrap="square">
            <a:spAutoFit/>
          </a:bodyPr>
          <a:lstStyle/>
          <a:p>
            <a:pPr marL="989013">
              <a:spcAft>
                <a:spcPts val="600"/>
              </a:spcAft>
            </a:pPr>
            <a:r>
              <a:rPr lang="fr-FR" i="1" dirty="0"/>
              <a:t>Pour que la rétroactivité puisse être appliquée, les conditions d’attribution de l’AME doivent être remplies à la date d’entrée dans l’établissement ou des soins.</a:t>
            </a:r>
            <a:endParaRPr lang="fr-FR" dirty="0"/>
          </a:p>
        </p:txBody>
      </p:sp>
      <p:sp>
        <p:nvSpPr>
          <p:cNvPr id="8" name="Flèche courbée vers la droite 7"/>
          <p:cNvSpPr/>
          <p:nvPr/>
        </p:nvSpPr>
        <p:spPr>
          <a:xfrm>
            <a:off x="936702" y="2074126"/>
            <a:ext cx="602166" cy="1438507"/>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pic>
        <p:nvPicPr>
          <p:cNvPr id="9" name="Espace réservé pour une image  4" descr="Tout savoir sur l'aide medicale etat - 72 CPAM de la Sarthe Tout savoir sur l'aide medicale etat.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388243" y="1792340"/>
            <a:ext cx="1227274" cy="1448080"/>
          </a:xfrm>
          <a:prstGeom prst="rect">
            <a:avLst/>
          </a:prstGeom>
        </p:spPr>
      </p:pic>
      <p:sp>
        <p:nvSpPr>
          <p:cNvPr id="10" name="Rectangle 9"/>
          <p:cNvSpPr/>
          <p:nvPr/>
        </p:nvSpPr>
        <p:spPr>
          <a:xfrm>
            <a:off x="1806497" y="1870049"/>
            <a:ext cx="6646127" cy="646331"/>
          </a:xfrm>
          <a:prstGeom prst="rect">
            <a:avLst/>
          </a:prstGeom>
        </p:spPr>
        <p:txBody>
          <a:bodyPr wrap="square">
            <a:spAutoFit/>
          </a:bodyPr>
          <a:lstStyle/>
          <a:p>
            <a:pPr>
              <a:buClr>
                <a:srgbClr val="31B6FD"/>
              </a:buClr>
            </a:pPr>
            <a:r>
              <a:rPr lang="fr-FR" b="1" u="sng" dirty="0"/>
              <a:t>Les droits à l’AME démarrent à compter du jour du dépôt du dossier </a:t>
            </a:r>
            <a:r>
              <a:rPr lang="fr-FR" b="1" u="sng" dirty="0" smtClean="0"/>
              <a:t>(même incomplet) et </a:t>
            </a:r>
            <a:r>
              <a:rPr lang="fr-FR" b="1" u="sng" dirty="0"/>
              <a:t>sont valables 1 an</a:t>
            </a:r>
          </a:p>
        </p:txBody>
      </p:sp>
    </p:spTree>
    <p:extLst>
      <p:ext uri="{BB962C8B-B14F-4D97-AF65-F5344CB8AC3E}">
        <p14:creationId xmlns:p14="http://schemas.microsoft.com/office/powerpoint/2010/main" val="772202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24</a:t>
            </a:fld>
            <a:endParaRPr lang="fr-FR" dirty="0"/>
          </a:p>
        </p:txBody>
      </p:sp>
      <p:sp>
        <p:nvSpPr>
          <p:cNvPr id="4" name="Titre 3"/>
          <p:cNvSpPr>
            <a:spLocks noGrp="1"/>
          </p:cNvSpPr>
          <p:nvPr>
            <p:ph type="title"/>
          </p:nvPr>
        </p:nvSpPr>
        <p:spPr>
          <a:solidFill>
            <a:schemeClr val="accent5"/>
          </a:solidFill>
        </p:spPr>
        <p:txBody>
          <a:bodyPr/>
          <a:lstStyle/>
          <a:p>
            <a:r>
              <a:rPr lang="fr-FR" dirty="0" smtClean="0"/>
              <a:t>Articulation contrôle de régularité / demande d’</a:t>
            </a:r>
            <a:r>
              <a:rPr lang="fr-FR" dirty="0" err="1" smtClean="0"/>
              <a:t>ame</a:t>
            </a:r>
            <a:endParaRPr lang="fr-FR" dirty="0"/>
          </a:p>
        </p:txBody>
      </p:sp>
      <p:sp>
        <p:nvSpPr>
          <p:cNvPr id="5" name="ZoneTexte 4"/>
          <p:cNvSpPr txBox="1"/>
          <p:nvPr/>
        </p:nvSpPr>
        <p:spPr>
          <a:xfrm>
            <a:off x="519953" y="1864659"/>
            <a:ext cx="11161059" cy="923330"/>
          </a:xfrm>
          <a:prstGeom prst="rect">
            <a:avLst/>
          </a:prstGeom>
          <a:noFill/>
        </p:spPr>
        <p:txBody>
          <a:bodyPr wrap="square" rtlCol="0">
            <a:spAutoFit/>
          </a:bodyPr>
          <a:lstStyle/>
          <a:p>
            <a:r>
              <a:rPr lang="fr-FR" dirty="0" smtClean="0"/>
              <a:t>Evolutions issues du décret n° 2023-311 du 25 avril 2023 permettant le passage à l’AME sans attendre l’expiration du délai de 45 jours suivant la notification d’une décision de fermeture de droits à la Protection Universelle Maladie (PUMA).</a:t>
            </a:r>
            <a:endParaRPr lang="fr-FR" dirty="0"/>
          </a:p>
        </p:txBody>
      </p:sp>
      <p:sp>
        <p:nvSpPr>
          <p:cNvPr id="9" name="Rectangle 8"/>
          <p:cNvSpPr/>
          <p:nvPr/>
        </p:nvSpPr>
        <p:spPr>
          <a:xfrm>
            <a:off x="770966" y="2955514"/>
            <a:ext cx="5029200" cy="309285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600" b="1" dirty="0" smtClean="0">
                <a:solidFill>
                  <a:prstClr val="white"/>
                </a:solidFill>
              </a:rPr>
              <a:t>Personne </a:t>
            </a:r>
            <a:r>
              <a:rPr lang="fr-FR" sz="1600" b="1" dirty="0">
                <a:solidFill>
                  <a:prstClr val="white"/>
                </a:solidFill>
              </a:rPr>
              <a:t>avec des droits C2S en </a:t>
            </a:r>
            <a:r>
              <a:rPr lang="fr-FR" sz="1600" b="1" dirty="0" smtClean="0">
                <a:solidFill>
                  <a:prstClr val="white"/>
                </a:solidFill>
              </a:rPr>
              <a:t>cours : </a:t>
            </a:r>
            <a:r>
              <a:rPr lang="fr-FR" sz="1600" b="1" dirty="0">
                <a:solidFill>
                  <a:prstClr val="white"/>
                </a:solidFill>
              </a:rPr>
              <a:t>Pas de </a:t>
            </a:r>
            <a:r>
              <a:rPr lang="fr-FR" sz="1600" b="1" dirty="0" smtClean="0">
                <a:solidFill>
                  <a:prstClr val="white"/>
                </a:solidFill>
              </a:rPr>
              <a:t>changement</a:t>
            </a:r>
          </a:p>
          <a:p>
            <a:pPr lvl="0">
              <a:defRPr/>
            </a:pPr>
            <a:endParaRPr lang="fr-FR" sz="1600" b="1" dirty="0">
              <a:solidFill>
                <a:prstClr val="white"/>
              </a:solidFill>
            </a:endParaRPr>
          </a:p>
          <a:p>
            <a:pPr marL="285750" lvl="0" indent="-285750">
              <a:buFont typeface="Wingdings" panose="05000000000000000000" pitchFamily="2" charset="2"/>
              <a:buChar char="q"/>
              <a:defRPr/>
            </a:pPr>
            <a:r>
              <a:rPr lang="fr-FR" sz="1600" b="1" dirty="0">
                <a:solidFill>
                  <a:prstClr val="white"/>
                </a:solidFill>
              </a:rPr>
              <a:t>Dès lors que l’assuré a reçu une notification de fermeture des droits applicable 45 jours après, une demande d’AME peut être déposée</a:t>
            </a:r>
            <a:r>
              <a:rPr lang="fr-FR" sz="1600" b="1" dirty="0" smtClean="0">
                <a:solidFill>
                  <a:prstClr val="white"/>
                </a:solidFill>
              </a:rPr>
              <a:t>.</a:t>
            </a:r>
          </a:p>
          <a:p>
            <a:pPr lvl="0">
              <a:defRPr/>
            </a:pPr>
            <a:endParaRPr lang="fr-FR" sz="1600" b="1" dirty="0">
              <a:solidFill>
                <a:prstClr val="white"/>
              </a:solidFill>
            </a:endParaRPr>
          </a:p>
          <a:p>
            <a:pPr marL="285750" indent="-285750">
              <a:buFont typeface="Wingdings" panose="05000000000000000000" pitchFamily="2" charset="2"/>
              <a:buChar char="q"/>
              <a:defRPr/>
            </a:pPr>
            <a:r>
              <a:rPr lang="fr-FR" sz="1600" b="1" dirty="0">
                <a:solidFill>
                  <a:prstClr val="white"/>
                </a:solidFill>
              </a:rPr>
              <a:t>Si les conditions sont remplies, l’AME débute au lendemain de la date prévue de fermeture des droits PUMA</a:t>
            </a:r>
            <a:r>
              <a:rPr lang="fr-FR" sz="1600" b="1" dirty="0" smtClean="0">
                <a:solidFill>
                  <a:prstClr val="white"/>
                </a:solidFill>
              </a:rPr>
              <a:t>.</a:t>
            </a:r>
          </a:p>
        </p:txBody>
      </p:sp>
      <p:sp>
        <p:nvSpPr>
          <p:cNvPr id="10" name="Rectangle 9"/>
          <p:cNvSpPr/>
          <p:nvPr/>
        </p:nvSpPr>
        <p:spPr>
          <a:xfrm>
            <a:off x="6100482" y="2955513"/>
            <a:ext cx="4787154" cy="309285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600" b="1" dirty="0" smtClean="0">
                <a:solidFill>
                  <a:prstClr val="white"/>
                </a:solidFill>
              </a:rPr>
              <a:t>Personne </a:t>
            </a:r>
            <a:r>
              <a:rPr lang="fr-FR" sz="1600" b="1" dirty="0">
                <a:solidFill>
                  <a:prstClr val="white"/>
                </a:solidFill>
              </a:rPr>
              <a:t>sans droits </a:t>
            </a:r>
            <a:r>
              <a:rPr lang="fr-FR" sz="1600" b="1" dirty="0" smtClean="0">
                <a:solidFill>
                  <a:prstClr val="white"/>
                </a:solidFill>
              </a:rPr>
              <a:t>C2S : </a:t>
            </a:r>
            <a:r>
              <a:rPr lang="fr-FR" sz="1600" b="1" dirty="0">
                <a:solidFill>
                  <a:prstClr val="white"/>
                </a:solidFill>
              </a:rPr>
              <a:t>Une mise à jour des pratiques</a:t>
            </a:r>
          </a:p>
          <a:p>
            <a:pPr lvl="0">
              <a:defRPr/>
            </a:pPr>
            <a:endParaRPr lang="fr-FR" sz="1600" b="1" dirty="0">
              <a:solidFill>
                <a:prstClr val="white"/>
              </a:solidFill>
            </a:endParaRPr>
          </a:p>
          <a:p>
            <a:pPr marL="285750" lvl="0" indent="-285750">
              <a:buFont typeface="Wingdings" panose="05000000000000000000" pitchFamily="2" charset="2"/>
              <a:buChar char="q"/>
              <a:defRPr/>
            </a:pPr>
            <a:r>
              <a:rPr lang="fr-FR" sz="1600" b="1" dirty="0">
                <a:solidFill>
                  <a:prstClr val="white"/>
                </a:solidFill>
              </a:rPr>
              <a:t>Dès lors que l’assuré a reçu une notification de fermeture des droits applicable 45 jours après, une demande d’AME peut être déposée.</a:t>
            </a:r>
          </a:p>
          <a:p>
            <a:pPr marL="285750" lvl="0" indent="-285750">
              <a:buFont typeface="Wingdings" panose="05000000000000000000" pitchFamily="2" charset="2"/>
              <a:buChar char="q"/>
              <a:defRPr/>
            </a:pPr>
            <a:r>
              <a:rPr lang="fr-FR" sz="1600" b="1" dirty="0">
                <a:solidFill>
                  <a:prstClr val="white"/>
                </a:solidFill>
              </a:rPr>
              <a:t>Si les conditions d’attribution de l’AME sont remplies, l’AME débute à la date de réception de la demande; les droits PUMA sont fermés avant la fin des 45 jours.</a:t>
            </a:r>
          </a:p>
        </p:txBody>
      </p:sp>
    </p:spTree>
    <p:extLst>
      <p:ext uri="{BB962C8B-B14F-4D97-AF65-F5344CB8AC3E}">
        <p14:creationId xmlns:p14="http://schemas.microsoft.com/office/powerpoint/2010/main" val="680974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25</a:t>
            </a:fld>
            <a:endParaRPr lang="fr-FR" dirty="0"/>
          </a:p>
        </p:txBody>
      </p:sp>
      <p:sp>
        <p:nvSpPr>
          <p:cNvPr id="4" name="Titre 3"/>
          <p:cNvSpPr>
            <a:spLocks noGrp="1"/>
          </p:cNvSpPr>
          <p:nvPr>
            <p:ph type="title"/>
          </p:nvPr>
        </p:nvSpPr>
        <p:spPr>
          <a:solidFill>
            <a:schemeClr val="accent5"/>
          </a:solidFill>
        </p:spPr>
        <p:txBody>
          <a:bodyPr/>
          <a:lstStyle/>
          <a:p>
            <a:r>
              <a:rPr lang="fr-FR" dirty="0" smtClean="0"/>
              <a:t>La carte d’admission d’aide médicale de l’état</a:t>
            </a:r>
            <a:endParaRPr lang="fr-FR" dirty="0"/>
          </a:p>
        </p:txBody>
      </p:sp>
      <p:sp>
        <p:nvSpPr>
          <p:cNvPr id="6" name="Espace réservé du texte 1"/>
          <p:cNvSpPr txBox="1">
            <a:spLocks/>
          </p:cNvSpPr>
          <p:nvPr/>
        </p:nvSpPr>
        <p:spPr>
          <a:xfrm>
            <a:off x="486937" y="1914293"/>
            <a:ext cx="11182157" cy="3594409"/>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smtClean="0"/>
          </a:p>
        </p:txBody>
      </p:sp>
      <p:graphicFrame>
        <p:nvGraphicFramePr>
          <p:cNvPr id="7" name="Diagramme 6"/>
          <p:cNvGraphicFramePr/>
          <p:nvPr>
            <p:extLst>
              <p:ext uri="{D42A27DB-BD31-4B8C-83A1-F6EECF244321}">
                <p14:modId xmlns:p14="http://schemas.microsoft.com/office/powerpoint/2010/main" val="53456060"/>
              </p:ext>
            </p:extLst>
          </p:nvPr>
        </p:nvGraphicFramePr>
        <p:xfrm>
          <a:off x="486937" y="1561171"/>
          <a:ext cx="11182157" cy="457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555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26</a:t>
            </a:fld>
            <a:endParaRPr lang="fr-FR" dirty="0">
              <a:solidFill>
                <a:srgbClr val="0C419A"/>
              </a:solidFill>
            </a:endParaRPr>
          </a:p>
        </p:txBody>
      </p:sp>
      <p:sp>
        <p:nvSpPr>
          <p:cNvPr id="4" name="Titre 3"/>
          <p:cNvSpPr>
            <a:spLocks noGrp="1"/>
          </p:cNvSpPr>
          <p:nvPr>
            <p:ph type="title"/>
          </p:nvPr>
        </p:nvSpPr>
        <p:spPr>
          <a:solidFill>
            <a:schemeClr val="accent5"/>
          </a:solidFill>
        </p:spPr>
        <p:txBody>
          <a:bodyPr/>
          <a:lstStyle/>
          <a:p>
            <a:r>
              <a:rPr lang="fr-FR" dirty="0" smtClean="0"/>
              <a:t>Le Délai de carence</a:t>
            </a:r>
            <a:endParaRPr lang="fr-FR" dirty="0"/>
          </a:p>
        </p:txBody>
      </p:sp>
      <p:sp>
        <p:nvSpPr>
          <p:cNvPr id="6" name="Espace réservé du texte 1"/>
          <p:cNvSpPr txBox="1">
            <a:spLocks/>
          </p:cNvSpPr>
          <p:nvPr/>
        </p:nvSpPr>
        <p:spPr>
          <a:xfrm>
            <a:off x="486937" y="1914293"/>
            <a:ext cx="11182157" cy="3594409"/>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7FAD"/>
              </a:buClr>
            </a:pPr>
            <a:r>
              <a:rPr lang="fr-FR" dirty="0" smtClean="0">
                <a:solidFill>
                  <a:srgbClr val="007FAD"/>
                </a:solidFill>
              </a:rPr>
              <a:t>Pour les bénéficiaires de l’AME dont le droit est ouvert à partir du 1</a:t>
            </a:r>
            <a:r>
              <a:rPr lang="fr-FR" baseline="30000" dirty="0" smtClean="0">
                <a:solidFill>
                  <a:srgbClr val="007FAD"/>
                </a:solidFill>
              </a:rPr>
              <a:t>er</a:t>
            </a:r>
            <a:r>
              <a:rPr lang="fr-FR" dirty="0" smtClean="0">
                <a:solidFill>
                  <a:srgbClr val="007FAD"/>
                </a:solidFill>
              </a:rPr>
              <a:t> janvier 2021, certains soins et traitements non urgents ne sont pris en charge qu’au bout d’un </a:t>
            </a:r>
            <a:r>
              <a:rPr lang="fr-FR" b="1" dirty="0" smtClean="0">
                <a:solidFill>
                  <a:srgbClr val="007FAD"/>
                </a:solidFill>
              </a:rPr>
              <a:t>délai de 9 mois après l’admission à l’AME</a:t>
            </a:r>
            <a:r>
              <a:rPr lang="fr-FR" dirty="0" smtClean="0">
                <a:solidFill>
                  <a:srgbClr val="007FAD"/>
                </a:solidFill>
              </a:rPr>
              <a:t>.</a:t>
            </a:r>
          </a:p>
          <a:p>
            <a:pPr>
              <a:buClr>
                <a:srgbClr val="007FAD"/>
              </a:buClr>
            </a:pPr>
            <a:endParaRPr lang="fr-FR" dirty="0" smtClean="0">
              <a:solidFill>
                <a:srgbClr val="007FAD"/>
              </a:solidFill>
            </a:endParaRPr>
          </a:p>
          <a:p>
            <a:pPr>
              <a:buClr>
                <a:srgbClr val="007FAD"/>
              </a:buClr>
            </a:pPr>
            <a:r>
              <a:rPr lang="fr-FR" dirty="0" smtClean="0">
                <a:solidFill>
                  <a:srgbClr val="007FAD"/>
                </a:solidFill>
                <a:hlinkClick r:id="rId3"/>
              </a:rPr>
              <a:t>Liste des soins et traitements avec une carence de 9 mois après l’admission à l’AME</a:t>
            </a:r>
            <a:endParaRPr lang="fr-FR" dirty="0" smtClean="0">
              <a:solidFill>
                <a:srgbClr val="007FAD"/>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568" y="3521926"/>
            <a:ext cx="746163" cy="746163"/>
          </a:xfrm>
          <a:prstGeom prst="rect">
            <a:avLst/>
          </a:prstGeom>
        </p:spPr>
      </p:pic>
    </p:spTree>
    <p:extLst>
      <p:ext uri="{BB962C8B-B14F-4D97-AF65-F5344CB8AC3E}">
        <p14:creationId xmlns:p14="http://schemas.microsoft.com/office/powerpoint/2010/main" val="2957650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95939" y="3830874"/>
            <a:ext cx="11009970" cy="2518160"/>
          </a:xfrm>
        </p:spPr>
        <p:txBody>
          <a:bodyPr>
            <a:normAutofit lnSpcReduction="10000"/>
          </a:bodyPr>
          <a:lstStyle/>
          <a:p>
            <a:r>
              <a:rPr lang="fr-FR" dirty="0"/>
              <a:t>Il faut se référer au code contrat : </a:t>
            </a:r>
          </a:p>
          <a:p>
            <a:pPr marL="342900" indent="-342900">
              <a:buFont typeface="Arial" panose="020B0604020202020204" pitchFamily="34" charset="0"/>
              <a:buChar char="•"/>
            </a:pPr>
            <a:r>
              <a:rPr lang="fr-FR" dirty="0"/>
              <a:t>Un code contrat </a:t>
            </a:r>
            <a:r>
              <a:rPr lang="fr-FR" dirty="0">
                <a:solidFill>
                  <a:schemeClr val="accent2"/>
                </a:solidFill>
              </a:rPr>
              <a:t>05</a:t>
            </a:r>
            <a:r>
              <a:rPr lang="fr-FR" dirty="0">
                <a:solidFill>
                  <a:srgbClr val="FF0000"/>
                </a:solidFill>
              </a:rPr>
              <a:t> </a:t>
            </a:r>
            <a:r>
              <a:rPr lang="fr-FR" dirty="0"/>
              <a:t>ou</a:t>
            </a:r>
            <a:r>
              <a:rPr lang="fr-FR" dirty="0">
                <a:solidFill>
                  <a:schemeClr val="accent2"/>
                </a:solidFill>
              </a:rPr>
              <a:t> 06 </a:t>
            </a:r>
            <a:r>
              <a:rPr lang="fr-FR" dirty="0"/>
              <a:t>signifie que le bénéficiaire était couvert par l’AME précédemment et qu’il remplit la condition d’ancienneté. </a:t>
            </a:r>
          </a:p>
          <a:p>
            <a:pPr marL="342900" indent="-342900">
              <a:buFont typeface="Arial" panose="020B0604020202020204" pitchFamily="34" charset="0"/>
              <a:buChar char="•"/>
            </a:pPr>
            <a:r>
              <a:rPr lang="fr-FR" dirty="0"/>
              <a:t>En présence d’un code </a:t>
            </a:r>
            <a:r>
              <a:rPr lang="fr-FR" dirty="0">
                <a:solidFill>
                  <a:schemeClr val="accent2"/>
                </a:solidFill>
              </a:rPr>
              <a:t>04 </a:t>
            </a:r>
            <a:r>
              <a:rPr lang="fr-FR" dirty="0"/>
              <a:t>et d’un droit AME ayant débuté depuis moins de 9 mois à la date envisagée de réalisation des prestations sous condition, </a:t>
            </a:r>
            <a:r>
              <a:rPr lang="fr-FR" dirty="0" smtClean="0"/>
              <a:t>le </a:t>
            </a:r>
            <a:r>
              <a:rPr lang="fr-FR" dirty="0"/>
              <a:t>professionnel de santé </a:t>
            </a:r>
            <a:r>
              <a:rPr lang="fr-FR" dirty="0" smtClean="0"/>
              <a:t>doit :</a:t>
            </a:r>
            <a:endParaRPr lang="fr-FR" dirty="0"/>
          </a:p>
          <a:p>
            <a:pPr marL="460375" lvl="1" indent="-285750">
              <a:buFont typeface="Wingdings" panose="05000000000000000000" pitchFamily="2" charset="2"/>
              <a:buChar char="§"/>
            </a:pPr>
            <a:r>
              <a:rPr lang="fr-FR" dirty="0"/>
              <a:t>soit reporter les soins, </a:t>
            </a:r>
          </a:p>
          <a:p>
            <a:pPr marL="460375" lvl="1" indent="-285750">
              <a:buFont typeface="Wingdings" panose="05000000000000000000" pitchFamily="2" charset="2"/>
              <a:buChar char="§"/>
            </a:pPr>
            <a:r>
              <a:rPr lang="fr-FR" dirty="0"/>
              <a:t>soit adresser une </a:t>
            </a:r>
            <a:r>
              <a:rPr lang="fr-FR" dirty="0">
                <a:hlinkClick r:id="rId3"/>
              </a:rPr>
              <a:t>demande d’accord préalable </a:t>
            </a:r>
            <a:r>
              <a:rPr lang="fr-FR" dirty="0"/>
              <a:t>au service médical de la </a:t>
            </a:r>
            <a:r>
              <a:rPr lang="fr-FR" dirty="0" smtClean="0"/>
              <a:t>caisse d’Assurance Maladie.</a:t>
            </a:r>
          </a:p>
          <a:p>
            <a:pPr marL="460375" lvl="1" indent="-285750">
              <a:buFont typeface="Wingdings" panose="05000000000000000000" pitchFamily="2" charset="2"/>
              <a:buChar char="§"/>
            </a:pPr>
            <a:endParaRPr lang="fr-FR" dirty="0"/>
          </a:p>
          <a:p>
            <a:endParaRPr lang="fr-FR" dirty="0" smtClean="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27</a:t>
            </a:fld>
            <a:endParaRPr lang="fr-FR" dirty="0">
              <a:solidFill>
                <a:srgbClr val="0C419A"/>
              </a:solidFill>
            </a:endParaRPr>
          </a:p>
        </p:txBody>
      </p:sp>
      <p:sp>
        <p:nvSpPr>
          <p:cNvPr id="4" name="Titre 3"/>
          <p:cNvSpPr>
            <a:spLocks noGrp="1"/>
          </p:cNvSpPr>
          <p:nvPr>
            <p:ph type="title"/>
          </p:nvPr>
        </p:nvSpPr>
        <p:spPr>
          <a:solidFill>
            <a:schemeClr val="accent5"/>
          </a:solidFill>
        </p:spPr>
        <p:txBody>
          <a:bodyPr/>
          <a:lstStyle/>
          <a:p>
            <a:r>
              <a:rPr lang="fr-FR" dirty="0" smtClean="0"/>
              <a:t>Le Délai de carence</a:t>
            </a:r>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208" y="1628078"/>
            <a:ext cx="3833432" cy="2308303"/>
          </a:xfrm>
          <a:prstGeom prst="rect">
            <a:avLst/>
          </a:prstGeom>
        </p:spPr>
      </p:pic>
      <p:sp>
        <p:nvSpPr>
          <p:cNvPr id="8" name="Ellipse 7"/>
          <p:cNvSpPr/>
          <p:nvPr/>
        </p:nvSpPr>
        <p:spPr>
          <a:xfrm>
            <a:off x="7404410" y="2782229"/>
            <a:ext cx="524107" cy="126566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3291" y="6145291"/>
            <a:ext cx="534289" cy="534289"/>
          </a:xfrm>
          <a:prstGeom prst="rect">
            <a:avLst/>
          </a:prstGeom>
        </p:spPr>
      </p:pic>
    </p:spTree>
    <p:extLst>
      <p:ext uri="{BB962C8B-B14F-4D97-AF65-F5344CB8AC3E}">
        <p14:creationId xmlns:p14="http://schemas.microsoft.com/office/powerpoint/2010/main" val="1995858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28</a:t>
            </a:fld>
            <a:endParaRPr lang="fr-FR" dirty="0"/>
          </a:p>
        </p:txBody>
      </p:sp>
      <p:sp>
        <p:nvSpPr>
          <p:cNvPr id="4" name="Titre 3"/>
          <p:cNvSpPr>
            <a:spLocks noGrp="1"/>
          </p:cNvSpPr>
          <p:nvPr>
            <p:ph type="title"/>
          </p:nvPr>
        </p:nvSpPr>
        <p:spPr/>
        <p:txBody>
          <a:bodyPr/>
          <a:lstStyle/>
          <a:p>
            <a:r>
              <a:rPr lang="fr-FR" dirty="0" smtClean="0"/>
              <a:t>L’essentiel</a:t>
            </a:r>
            <a:endParaRPr lang="fr-FR" dirty="0"/>
          </a:p>
        </p:txBody>
      </p:sp>
      <p:graphicFrame>
        <p:nvGraphicFramePr>
          <p:cNvPr id="5" name="Diagramme 4"/>
          <p:cNvGraphicFramePr/>
          <p:nvPr>
            <p:extLst>
              <p:ext uri="{D42A27DB-BD31-4B8C-83A1-F6EECF244321}">
                <p14:modId xmlns:p14="http://schemas.microsoft.com/office/powerpoint/2010/main" val="2965396933"/>
              </p:ext>
            </p:extLst>
          </p:nvPr>
        </p:nvGraphicFramePr>
        <p:xfrm>
          <a:off x="635620" y="1773045"/>
          <a:ext cx="10850136" cy="436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3145081" y="2387705"/>
            <a:ext cx="543739" cy="369332"/>
          </a:xfrm>
          <a:prstGeom prst="rect">
            <a:avLst/>
          </a:prstGeom>
          <a:noFill/>
        </p:spPr>
        <p:txBody>
          <a:bodyPr wrap="none" rtlCol="0">
            <a:spAutoFit/>
          </a:bodyPr>
          <a:lstStyle/>
          <a:p>
            <a:r>
              <a:rPr lang="fr-FR" dirty="0" smtClean="0"/>
              <a:t>Oui</a:t>
            </a:r>
            <a:endParaRPr lang="fr-FR" dirty="0"/>
          </a:p>
        </p:txBody>
      </p:sp>
      <p:sp>
        <p:nvSpPr>
          <p:cNvPr id="7" name="ZoneTexte 6"/>
          <p:cNvSpPr txBox="1"/>
          <p:nvPr/>
        </p:nvSpPr>
        <p:spPr>
          <a:xfrm>
            <a:off x="7925237" y="4536173"/>
            <a:ext cx="543739" cy="369332"/>
          </a:xfrm>
          <a:prstGeom prst="rect">
            <a:avLst/>
          </a:prstGeom>
          <a:noFill/>
        </p:spPr>
        <p:txBody>
          <a:bodyPr wrap="none" rtlCol="0">
            <a:spAutoFit/>
          </a:bodyPr>
          <a:lstStyle/>
          <a:p>
            <a:r>
              <a:rPr lang="fr-FR" dirty="0" smtClean="0"/>
              <a:t>Oui</a:t>
            </a:r>
            <a:endParaRPr lang="fr-FR" dirty="0"/>
          </a:p>
        </p:txBody>
      </p:sp>
      <p:sp>
        <p:nvSpPr>
          <p:cNvPr id="8" name="ZoneTexte 7"/>
          <p:cNvSpPr txBox="1"/>
          <p:nvPr/>
        </p:nvSpPr>
        <p:spPr>
          <a:xfrm>
            <a:off x="8348984" y="2526581"/>
            <a:ext cx="607859" cy="369332"/>
          </a:xfrm>
          <a:prstGeom prst="rect">
            <a:avLst/>
          </a:prstGeom>
          <a:noFill/>
        </p:spPr>
        <p:txBody>
          <a:bodyPr wrap="none" rtlCol="0">
            <a:spAutoFit/>
          </a:bodyPr>
          <a:lstStyle/>
          <a:p>
            <a:pPr algn="r"/>
            <a:r>
              <a:rPr lang="fr-FR" dirty="0" smtClean="0"/>
              <a:t>Non</a:t>
            </a:r>
            <a:endParaRPr lang="fr-FR" dirty="0"/>
          </a:p>
        </p:txBody>
      </p:sp>
      <p:sp>
        <p:nvSpPr>
          <p:cNvPr id="9" name="ZoneTexte 8"/>
          <p:cNvSpPr txBox="1"/>
          <p:nvPr/>
        </p:nvSpPr>
        <p:spPr>
          <a:xfrm>
            <a:off x="9694565" y="4561164"/>
            <a:ext cx="607859" cy="369332"/>
          </a:xfrm>
          <a:prstGeom prst="rect">
            <a:avLst/>
          </a:prstGeom>
          <a:noFill/>
        </p:spPr>
        <p:txBody>
          <a:bodyPr wrap="none" rtlCol="0">
            <a:spAutoFit/>
          </a:bodyPr>
          <a:lstStyle/>
          <a:p>
            <a:pPr algn="r"/>
            <a:r>
              <a:rPr lang="fr-FR" dirty="0" smtClean="0"/>
              <a:t>Non</a:t>
            </a:r>
            <a:endParaRPr lang="fr-FR" dirty="0"/>
          </a:p>
        </p:txBody>
      </p:sp>
      <p:sp>
        <p:nvSpPr>
          <p:cNvPr id="10" name="ZoneTexte 9"/>
          <p:cNvSpPr txBox="1"/>
          <p:nvPr/>
        </p:nvSpPr>
        <p:spPr>
          <a:xfrm>
            <a:off x="2943744" y="5433332"/>
            <a:ext cx="402674" cy="369332"/>
          </a:xfrm>
          <a:prstGeom prst="rect">
            <a:avLst/>
          </a:prstGeom>
          <a:noFill/>
        </p:spPr>
        <p:txBody>
          <a:bodyPr wrap="none" rtlCol="0">
            <a:spAutoFit/>
          </a:bodyPr>
          <a:lstStyle/>
          <a:p>
            <a:pPr algn="r"/>
            <a:r>
              <a:rPr lang="fr-FR" dirty="0" smtClean="0"/>
              <a:t>Et</a:t>
            </a:r>
            <a:endParaRPr lang="fr-FR" dirty="0"/>
          </a:p>
        </p:txBody>
      </p:sp>
    </p:spTree>
    <p:extLst>
      <p:ext uri="{BB962C8B-B14F-4D97-AF65-F5344CB8AC3E}">
        <p14:creationId xmlns:p14="http://schemas.microsoft.com/office/powerpoint/2010/main" val="132990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solidFill>
                  <a:srgbClr val="0C419A"/>
                </a:solidFill>
              </a:rPr>
              <a:pPr/>
              <a:t>29</a:t>
            </a:fld>
            <a:endParaRPr lang="fr-FR" dirty="0">
              <a:solidFill>
                <a:srgbClr val="0C419A"/>
              </a:solidFill>
            </a:endParaRPr>
          </a:p>
        </p:txBody>
      </p:sp>
      <p:sp>
        <p:nvSpPr>
          <p:cNvPr id="3" name="Titre 2"/>
          <p:cNvSpPr>
            <a:spLocks noGrp="1"/>
          </p:cNvSpPr>
          <p:nvPr>
            <p:ph type="title"/>
          </p:nvPr>
        </p:nvSpPr>
        <p:spPr>
          <a:xfrm>
            <a:off x="467569" y="255627"/>
            <a:ext cx="11196000" cy="1114817"/>
          </a:xfrm>
          <a:solidFill>
            <a:schemeClr val="tx1"/>
          </a:solidFill>
        </p:spPr>
        <p:txBody>
          <a:bodyPr/>
          <a:lstStyle/>
          <a:p>
            <a:r>
              <a:rPr lang="fr-FR" cap="small" dirty="0" smtClean="0"/>
              <a:t>Comment joindre la caisse d’assurance maladie ?  </a:t>
            </a:r>
            <a:endParaRPr lang="fr-FR" sz="2400" dirty="0"/>
          </a:p>
        </p:txBody>
      </p:sp>
      <p:sp>
        <p:nvSpPr>
          <p:cNvPr id="11" name="Espace réservé du texte 6"/>
          <p:cNvSpPr txBox="1">
            <a:spLocks/>
          </p:cNvSpPr>
          <p:nvPr/>
        </p:nvSpPr>
        <p:spPr>
          <a:xfrm>
            <a:off x="540888" y="4888434"/>
            <a:ext cx="3527241" cy="915468"/>
          </a:xfrm>
          <a:prstGeom prst="rect">
            <a:avLst/>
          </a:prstGeom>
          <a:ln w="3175">
            <a:noFill/>
          </a:ln>
        </p:spPr>
        <p:txBody>
          <a:bodyPr vert="horz" lIns="91440" tIns="45720" rIns="91440" bIns="45720" rtlCol="0">
            <a:normAutofit/>
          </a:bodyPr>
          <a:lstStyle>
            <a:lvl1pPr marL="0" indent="0" algn="l" defTabSz="914400" rtl="0" eaLnBrk="1" latinLnBrk="0" hangingPunct="1">
              <a:lnSpc>
                <a:spcPct val="100000"/>
              </a:lnSpc>
              <a:spcBef>
                <a:spcPts val="600"/>
              </a:spcBef>
              <a:spcAft>
                <a:spcPts val="500"/>
              </a:spcAft>
              <a:buClr>
                <a:schemeClr val="tx2"/>
              </a:buClr>
              <a:buFont typeface="Symbol" panose="05050102010706020507" pitchFamily="18" charset="2"/>
              <a:buNone/>
              <a:defRPr sz="14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pPr>
            <a:endParaRPr lang="fr-FR" dirty="0">
              <a:solidFill>
                <a:srgbClr val="007FAD"/>
              </a:solidFill>
            </a:endParaRPr>
          </a:p>
        </p:txBody>
      </p:sp>
      <p:grpSp>
        <p:nvGrpSpPr>
          <p:cNvPr id="6" name="Groupe 5"/>
          <p:cNvGrpSpPr/>
          <p:nvPr/>
        </p:nvGrpSpPr>
        <p:grpSpPr>
          <a:xfrm>
            <a:off x="540888" y="1477573"/>
            <a:ext cx="11122681" cy="4565092"/>
            <a:chOff x="463516" y="1578027"/>
            <a:chExt cx="11200039" cy="5076052"/>
          </a:xfrm>
        </p:grpSpPr>
        <p:sp>
          <p:nvSpPr>
            <p:cNvPr id="5" name="ZoneTexte 4"/>
            <p:cNvSpPr txBox="1"/>
            <p:nvPr/>
          </p:nvSpPr>
          <p:spPr>
            <a:xfrm>
              <a:off x="8244730" y="3105458"/>
              <a:ext cx="3418825" cy="3416320"/>
            </a:xfrm>
            <a:prstGeom prst="rect">
              <a:avLst/>
            </a:prstGeom>
            <a:noFill/>
            <a:ln w="19050">
              <a:solidFill>
                <a:schemeClr val="accent2">
                  <a:lumMod val="75000"/>
                </a:schemeClr>
              </a:solidFill>
            </a:ln>
          </p:spPr>
          <p:txBody>
            <a:bodyPr wrap="square" rtlCol="0">
              <a:spAutoFit/>
            </a:bodyPr>
            <a:lstStyle/>
            <a:p>
              <a:pPr marL="900113"/>
              <a:endParaRPr lang="fr-FR" b="1" dirty="0" smtClean="0">
                <a:solidFill>
                  <a:srgbClr val="0C419A"/>
                </a:solidFill>
              </a:endParaRPr>
            </a:p>
            <a:p>
              <a:pPr marL="900113"/>
              <a:endParaRPr lang="fr-FR" b="1" dirty="0">
                <a:solidFill>
                  <a:srgbClr val="0C419A"/>
                </a:solidFill>
              </a:endParaRPr>
            </a:p>
            <a:p>
              <a:pPr marL="84138"/>
              <a:r>
                <a:rPr lang="fr-FR" b="1" dirty="0" smtClean="0">
                  <a:solidFill>
                    <a:srgbClr val="0C419A"/>
                  </a:solidFill>
                </a:rPr>
                <a:t>Transmettre un document à la CPAM du Rhône :</a:t>
              </a:r>
            </a:p>
            <a:p>
              <a:endParaRPr lang="fr-FR" b="1" dirty="0">
                <a:solidFill>
                  <a:srgbClr val="0C419A"/>
                </a:solidFill>
              </a:endParaRPr>
            </a:p>
            <a:p>
              <a:pPr marL="285750" indent="-285750">
                <a:buClr>
                  <a:srgbClr val="002060"/>
                </a:buClr>
                <a:buFont typeface="Wingdings 3" panose="05040102010807070707" pitchFamily="18" charset="2"/>
                <a:buChar char="â"/>
              </a:pPr>
              <a:r>
                <a:rPr lang="fr-FR" b="1" dirty="0" smtClean="0">
                  <a:solidFill>
                    <a:srgbClr val="0C419A"/>
                  </a:solidFill>
                </a:rPr>
                <a:t>Par courrier </a:t>
              </a:r>
              <a:r>
                <a:rPr lang="fr-FR" dirty="0" smtClean="0">
                  <a:solidFill>
                    <a:srgbClr val="0C419A"/>
                  </a:solidFill>
                </a:rPr>
                <a:t> à l’adresse unique : </a:t>
              </a:r>
            </a:p>
            <a:p>
              <a:pPr marL="266700">
                <a:buClr>
                  <a:srgbClr val="002060"/>
                </a:buClr>
              </a:pPr>
              <a:endParaRPr lang="fr-FR" dirty="0" smtClean="0">
                <a:solidFill>
                  <a:srgbClr val="0C419A"/>
                </a:solidFill>
              </a:endParaRPr>
            </a:p>
            <a:p>
              <a:pPr marL="266700">
                <a:buClr>
                  <a:srgbClr val="002060"/>
                </a:buClr>
              </a:pPr>
              <a:r>
                <a:rPr lang="fr-FR" b="1" dirty="0" smtClean="0">
                  <a:solidFill>
                    <a:srgbClr val="0C419A"/>
                  </a:solidFill>
                </a:rPr>
                <a:t>CPAM du Rhône</a:t>
              </a:r>
            </a:p>
            <a:p>
              <a:pPr marL="266700">
                <a:buClr>
                  <a:srgbClr val="002060"/>
                </a:buClr>
              </a:pPr>
              <a:r>
                <a:rPr lang="fr-FR" b="1" dirty="0" smtClean="0">
                  <a:solidFill>
                    <a:srgbClr val="0C419A"/>
                  </a:solidFill>
                </a:rPr>
                <a:t>69907 LYON Cedex 20 </a:t>
              </a:r>
              <a:endParaRPr lang="fr-FR" b="1" dirty="0">
                <a:solidFill>
                  <a:srgbClr val="0C419A"/>
                </a:solidFill>
              </a:endParaRPr>
            </a:p>
            <a:p>
              <a:endParaRPr lang="fr-FR" b="1" dirty="0" smtClean="0">
                <a:solidFill>
                  <a:srgbClr val="0C419A"/>
                </a:solidFill>
              </a:endParaRPr>
            </a:p>
            <a:p>
              <a:endParaRPr lang="fr-FR" b="1" dirty="0">
                <a:solidFill>
                  <a:srgbClr val="0C419A"/>
                </a:solidFill>
              </a:endParaRPr>
            </a:p>
          </p:txBody>
        </p:sp>
        <p:sp>
          <p:nvSpPr>
            <p:cNvPr id="19" name="object 8"/>
            <p:cNvSpPr/>
            <p:nvPr/>
          </p:nvSpPr>
          <p:spPr>
            <a:xfrm>
              <a:off x="9574632" y="3141515"/>
              <a:ext cx="594220" cy="334327"/>
            </a:xfrm>
            <a:prstGeom prst="rect">
              <a:avLst/>
            </a:prstGeom>
            <a:blipFill>
              <a:blip r:embed="rId3" cstate="print"/>
              <a:stretch>
                <a:fillRect/>
              </a:stretch>
            </a:blipFill>
          </p:spPr>
          <p:txBody>
            <a:bodyPr wrap="square" lIns="0" tIns="0" rIns="0" bIns="0" rtlCol="0">
              <a:noAutofit/>
            </a:bodyPr>
            <a:lstStyle/>
            <a:p>
              <a:endParaRPr dirty="0">
                <a:solidFill>
                  <a:srgbClr val="0C419A"/>
                </a:solidFill>
              </a:endParaRPr>
            </a:p>
          </p:txBody>
        </p:sp>
        <p:sp>
          <p:nvSpPr>
            <p:cNvPr id="13" name="ZoneTexte 12"/>
            <p:cNvSpPr txBox="1"/>
            <p:nvPr/>
          </p:nvSpPr>
          <p:spPr>
            <a:xfrm>
              <a:off x="463516" y="1578027"/>
              <a:ext cx="11122682" cy="1384995"/>
            </a:xfrm>
            <a:prstGeom prst="rect">
              <a:avLst/>
            </a:prstGeom>
            <a:noFill/>
            <a:ln w="19050">
              <a:solidFill>
                <a:schemeClr val="accent2">
                  <a:lumMod val="75000"/>
                </a:schemeClr>
              </a:solidFill>
            </a:ln>
          </p:spPr>
          <p:txBody>
            <a:bodyPr wrap="square" rtlCol="0">
              <a:spAutoFit/>
            </a:bodyPr>
            <a:lstStyle/>
            <a:p>
              <a:endParaRPr lang="fr-FR" sz="1200" b="1" dirty="0" smtClean="0">
                <a:solidFill>
                  <a:srgbClr val="0C419A"/>
                </a:solidFill>
              </a:endParaRPr>
            </a:p>
            <a:p>
              <a:pPr algn="ctr"/>
              <a:endParaRPr lang="fr-FR" sz="2000" b="1" dirty="0" smtClean="0">
                <a:solidFill>
                  <a:srgbClr val="0C419A"/>
                </a:solidFill>
              </a:endParaRPr>
            </a:p>
            <a:p>
              <a:pPr algn="ctr"/>
              <a:r>
                <a:rPr lang="fr-FR" sz="2000" b="1" dirty="0" smtClean="0">
                  <a:solidFill>
                    <a:srgbClr val="0C419A"/>
                  </a:solidFill>
                </a:rPr>
                <a:t>Se renseigner  sur                         et poser vos questions sur le </a:t>
              </a:r>
              <a:r>
                <a:rPr lang="fr-FR" sz="2000" b="1" dirty="0" smtClean="0">
                  <a:solidFill>
                    <a:srgbClr val="C74E5A"/>
                  </a:solidFill>
                </a:rPr>
                <a:t>forum </a:t>
              </a:r>
              <a:r>
                <a:rPr lang="fr-FR" sz="2000" b="1" dirty="0" err="1" smtClean="0">
                  <a:solidFill>
                    <a:srgbClr val="0C419A"/>
                  </a:solidFill>
                </a:rPr>
                <a:t>ameli</a:t>
              </a:r>
              <a:endParaRPr lang="fr-FR" sz="2000" b="1" dirty="0" smtClean="0">
                <a:solidFill>
                  <a:srgbClr val="0C419A"/>
                </a:solidFill>
              </a:endParaRPr>
            </a:p>
            <a:p>
              <a:pPr algn="ctr"/>
              <a:endParaRPr lang="fr-FR" sz="2000" b="1" dirty="0">
                <a:solidFill>
                  <a:srgbClr val="0C419A"/>
                </a:solidFill>
              </a:endParaRPr>
            </a:p>
            <a:p>
              <a:endParaRPr lang="fr-FR" sz="1200" dirty="0">
                <a:solidFill>
                  <a:srgbClr val="0C419A"/>
                </a:solidFill>
              </a:endParaRPr>
            </a:p>
          </p:txBody>
        </p:sp>
        <p:sp>
          <p:nvSpPr>
            <p:cNvPr id="4" name="ZoneTexte 3"/>
            <p:cNvSpPr txBox="1"/>
            <p:nvPr/>
          </p:nvSpPr>
          <p:spPr>
            <a:xfrm>
              <a:off x="540872" y="3237759"/>
              <a:ext cx="7608837" cy="3416320"/>
            </a:xfrm>
            <a:prstGeom prst="rect">
              <a:avLst/>
            </a:prstGeom>
            <a:noFill/>
            <a:ln w="19050">
              <a:solidFill>
                <a:schemeClr val="accent2">
                  <a:lumMod val="75000"/>
                </a:schemeClr>
              </a:solidFill>
            </a:ln>
          </p:spPr>
          <p:txBody>
            <a:bodyPr wrap="square" rtlCol="0">
              <a:spAutoFit/>
            </a:bodyPr>
            <a:lstStyle/>
            <a:p>
              <a:endParaRPr lang="fr-FR" dirty="0" smtClean="0">
                <a:solidFill>
                  <a:srgbClr val="0C419A"/>
                </a:solidFill>
              </a:endParaRPr>
            </a:p>
            <a:p>
              <a:endParaRPr lang="fr-FR" dirty="0">
                <a:solidFill>
                  <a:srgbClr val="0C419A"/>
                </a:solidFill>
              </a:endParaRPr>
            </a:p>
            <a:p>
              <a:endParaRPr lang="fr-FR" dirty="0" smtClean="0">
                <a:solidFill>
                  <a:srgbClr val="0C419A"/>
                </a:solidFill>
              </a:endParaRPr>
            </a:p>
            <a:p>
              <a:endParaRPr lang="fr-FR" dirty="0">
                <a:solidFill>
                  <a:srgbClr val="0C419A"/>
                </a:solidFill>
              </a:endParaRPr>
            </a:p>
            <a:p>
              <a:endParaRPr lang="fr-FR" dirty="0" smtClean="0">
                <a:solidFill>
                  <a:srgbClr val="0C419A"/>
                </a:solidFill>
              </a:endParaRPr>
            </a:p>
            <a:p>
              <a:endParaRPr lang="fr-FR" dirty="0">
                <a:solidFill>
                  <a:srgbClr val="0C419A"/>
                </a:solidFill>
              </a:endParaRPr>
            </a:p>
            <a:p>
              <a:endParaRPr lang="fr-FR" dirty="0" smtClean="0">
                <a:solidFill>
                  <a:srgbClr val="0C419A"/>
                </a:solidFill>
              </a:endParaRPr>
            </a:p>
            <a:p>
              <a:endParaRPr lang="fr-FR" dirty="0">
                <a:solidFill>
                  <a:srgbClr val="0C419A"/>
                </a:solidFill>
              </a:endParaRPr>
            </a:p>
            <a:p>
              <a:endParaRPr lang="fr-FR" dirty="0" smtClean="0">
                <a:solidFill>
                  <a:srgbClr val="0C419A"/>
                </a:solidFill>
              </a:endParaRPr>
            </a:p>
            <a:p>
              <a:endParaRPr lang="fr-FR" dirty="0">
                <a:solidFill>
                  <a:srgbClr val="0C419A"/>
                </a:solidFill>
              </a:endParaRPr>
            </a:p>
            <a:p>
              <a:endParaRPr lang="fr-FR" dirty="0" smtClean="0">
                <a:solidFill>
                  <a:srgbClr val="0C419A"/>
                </a:solidFill>
              </a:endParaRPr>
            </a:p>
            <a:p>
              <a:endParaRPr lang="fr-FR" dirty="0">
                <a:solidFill>
                  <a:srgbClr val="0C419A"/>
                </a:solidFill>
              </a:endParaRP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1791" y="1972832"/>
              <a:ext cx="1496962" cy="59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540875" y="3105457"/>
              <a:ext cx="7608834" cy="2985433"/>
            </a:xfrm>
            <a:prstGeom prst="rect">
              <a:avLst/>
            </a:prstGeom>
            <a:noFill/>
          </p:spPr>
          <p:txBody>
            <a:bodyPr wrap="square" rtlCol="0">
              <a:spAutoFit/>
            </a:bodyPr>
            <a:lstStyle/>
            <a:p>
              <a:endParaRPr lang="fr-FR" sz="2000" b="1" dirty="0" smtClean="0">
                <a:solidFill>
                  <a:srgbClr val="0C419A"/>
                </a:solidFill>
              </a:endParaRPr>
            </a:p>
            <a:p>
              <a:r>
                <a:rPr lang="fr-FR" sz="2000" b="1" dirty="0" smtClean="0">
                  <a:solidFill>
                    <a:srgbClr val="0C419A"/>
                  </a:solidFill>
                </a:rPr>
                <a:t>Contacter un conseiller :</a:t>
              </a:r>
            </a:p>
            <a:p>
              <a:endParaRPr lang="fr-FR" dirty="0">
                <a:solidFill>
                  <a:srgbClr val="0C419A"/>
                </a:solidFill>
              </a:endParaRPr>
            </a:p>
            <a:p>
              <a:pPr marL="801688" defTabSz="801688">
                <a:tabLst>
                  <a:tab pos="84138" algn="l"/>
                </a:tabLst>
              </a:pPr>
              <a:r>
                <a:rPr lang="fr-FR" sz="2000" b="1" dirty="0" smtClean="0">
                  <a:solidFill>
                    <a:srgbClr val="0C419A"/>
                  </a:solidFill>
                </a:rPr>
                <a:t>Par téléphone</a:t>
              </a:r>
              <a:r>
                <a:rPr lang="fr-FR" sz="2000" dirty="0" smtClean="0">
                  <a:solidFill>
                    <a:srgbClr val="0C419A"/>
                  </a:solidFill>
                </a:rPr>
                <a:t> </a:t>
              </a:r>
            </a:p>
            <a:p>
              <a:pPr marL="801688" defTabSz="801688">
                <a:tabLst>
                  <a:tab pos="84138" algn="l"/>
                </a:tabLst>
              </a:pPr>
              <a:r>
                <a:rPr lang="fr-FR" dirty="0" smtClean="0">
                  <a:solidFill>
                    <a:srgbClr val="0C419A"/>
                  </a:solidFill>
                </a:rPr>
                <a:t>(</a:t>
              </a:r>
              <a:r>
                <a:rPr lang="fr-FR" dirty="0">
                  <a:solidFill>
                    <a:srgbClr val="0C419A"/>
                  </a:solidFill>
                </a:rPr>
                <a:t>du lundi au vendredi, de 8h30 à 17h)</a:t>
              </a:r>
            </a:p>
            <a:p>
              <a:pPr marL="801688" defTabSz="801688">
                <a:tabLst>
                  <a:tab pos="84138" algn="l"/>
                </a:tabLst>
              </a:pPr>
              <a:endParaRPr lang="fr-FR" dirty="0" smtClean="0">
                <a:solidFill>
                  <a:srgbClr val="0C419A"/>
                </a:solidFill>
              </a:endParaRPr>
            </a:p>
            <a:p>
              <a:pPr marL="801688" defTabSz="801688">
                <a:tabLst>
                  <a:tab pos="84138" algn="l"/>
                </a:tabLst>
              </a:pPr>
              <a:r>
                <a:rPr lang="fr-FR" sz="2000" b="1" dirty="0" smtClean="0">
                  <a:solidFill>
                    <a:srgbClr val="0C419A"/>
                  </a:solidFill>
                </a:rPr>
                <a:t>Sur rendez-vous dans nos agences </a:t>
              </a:r>
            </a:p>
            <a:p>
              <a:pPr marL="801688" defTabSz="801688">
                <a:tabLst>
                  <a:tab pos="84138" algn="l"/>
                </a:tabLst>
              </a:pPr>
              <a:r>
                <a:rPr lang="fr-FR" dirty="0" smtClean="0">
                  <a:solidFill>
                    <a:srgbClr val="0C419A"/>
                  </a:solidFill>
                </a:rPr>
                <a:t>(</a:t>
              </a:r>
              <a:r>
                <a:rPr lang="fr-FR" dirty="0">
                  <a:solidFill>
                    <a:srgbClr val="0C419A"/>
                  </a:solidFill>
                </a:rPr>
                <a:t>prendre </a:t>
              </a:r>
              <a:r>
                <a:rPr lang="fr-FR" dirty="0" smtClean="0">
                  <a:solidFill>
                    <a:srgbClr val="0C419A"/>
                  </a:solidFill>
                </a:rPr>
                <a:t>rendez-vous </a:t>
              </a:r>
              <a:r>
                <a:rPr lang="fr-FR" dirty="0">
                  <a:solidFill>
                    <a:srgbClr val="0C419A"/>
                  </a:solidFill>
                </a:rPr>
                <a:t>par le compte </a:t>
              </a:r>
              <a:r>
                <a:rPr lang="fr-FR" dirty="0" smtClean="0">
                  <a:solidFill>
                    <a:srgbClr val="0C419A"/>
                  </a:solidFill>
                </a:rPr>
                <a:t>ameli</a:t>
              </a:r>
              <a:r>
                <a:rPr lang="fr-FR" dirty="0">
                  <a:solidFill>
                    <a:srgbClr val="0C419A"/>
                  </a:solidFill>
                </a:rPr>
                <a:t>, par </a:t>
              </a:r>
              <a:r>
                <a:rPr lang="fr-FR" dirty="0" smtClean="0">
                  <a:solidFill>
                    <a:srgbClr val="0C419A"/>
                  </a:solidFill>
                </a:rPr>
                <a:t>téléphone ou en accueil physique)</a:t>
              </a:r>
            </a:p>
            <a:p>
              <a:pPr marL="801688" defTabSz="801688">
                <a:tabLst>
                  <a:tab pos="84138" algn="l"/>
                </a:tabLst>
              </a:pPr>
              <a:endParaRPr lang="fr-FR" dirty="0">
                <a:solidFill>
                  <a:srgbClr val="0C419A"/>
                </a:solidFill>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70" y="4207915"/>
              <a:ext cx="22860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792" y="4129691"/>
              <a:ext cx="468484" cy="468483"/>
            </a:xfrm>
            <a:prstGeom prst="rect">
              <a:avLst/>
            </a:prstGeom>
          </p:spPr>
        </p:pic>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792" y="4945919"/>
              <a:ext cx="576000" cy="576000"/>
            </a:xfrm>
            <a:prstGeom prst="rect">
              <a:avLst/>
            </a:prstGeom>
          </p:spPr>
        </p:pic>
      </p:grpSp>
    </p:spTree>
    <p:extLst>
      <p:ext uri="{BB962C8B-B14F-4D97-AF65-F5344CB8AC3E}">
        <p14:creationId xmlns:p14="http://schemas.microsoft.com/office/powerpoint/2010/main" val="2933574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68712" y="1895707"/>
            <a:ext cx="11126401" cy="4530145"/>
          </a:xfrm>
        </p:spPr>
        <p:txBody>
          <a:bodyPr>
            <a:normAutofit/>
          </a:bodyPr>
          <a:lstStyle/>
          <a:p>
            <a:r>
              <a:rPr lang="fr-FR" dirty="0" smtClean="0"/>
              <a:t>Pour justifier d’une prise en charge des soins par l’Assurance Maladie à la Protection Universelle Maladie (</a:t>
            </a:r>
            <a:r>
              <a:rPr lang="fr-FR" dirty="0" err="1" smtClean="0"/>
              <a:t>PUMa</a:t>
            </a:r>
            <a:r>
              <a:rPr lang="fr-FR" dirty="0" smtClean="0"/>
              <a:t>), la personne doit en application de l’article L160-1 du Code de la sécurité sociale, justifier d’une </a:t>
            </a:r>
            <a:r>
              <a:rPr lang="fr-FR" u="sng" dirty="0" smtClean="0"/>
              <a:t>condition de stabilité de résidence et de régularité de séjour sur le territoire français.</a:t>
            </a:r>
          </a:p>
          <a:p>
            <a:endParaRPr lang="fr-FR" b="1" dirty="0" smtClean="0"/>
          </a:p>
          <a:p>
            <a:r>
              <a:rPr lang="fr-FR" b="1" dirty="0" smtClean="0">
                <a:solidFill>
                  <a:schemeClr val="tx1"/>
                </a:solidFill>
              </a:rPr>
              <a:t>Quels </a:t>
            </a:r>
            <a:r>
              <a:rPr lang="fr-FR" b="1" dirty="0">
                <a:solidFill>
                  <a:schemeClr val="tx1"/>
                </a:solidFill>
              </a:rPr>
              <a:t>sont les documents pour justifier de la </a:t>
            </a:r>
            <a:r>
              <a:rPr lang="fr-FR" b="1" dirty="0" smtClean="0">
                <a:solidFill>
                  <a:schemeClr val="tx1"/>
                </a:solidFill>
              </a:rPr>
              <a:t>régularité de séjour </a:t>
            </a:r>
            <a:r>
              <a:rPr lang="fr-FR" b="1" dirty="0">
                <a:solidFill>
                  <a:schemeClr val="tx1"/>
                </a:solidFill>
              </a:rPr>
              <a:t>de la personne </a:t>
            </a:r>
            <a:r>
              <a:rPr lang="fr-FR" b="1" dirty="0" smtClean="0">
                <a:solidFill>
                  <a:schemeClr val="tx1"/>
                </a:solidFill>
              </a:rPr>
              <a:t>?</a:t>
            </a:r>
            <a:endParaRPr lang="fr-FR" b="1" dirty="0"/>
          </a:p>
          <a:p>
            <a:r>
              <a:rPr lang="fr-FR" sz="1400" b="1" dirty="0" smtClean="0">
                <a:solidFill>
                  <a:schemeClr val="tx1"/>
                </a:solidFill>
                <a:hlinkClick r:id="rId3"/>
              </a:rPr>
              <a:t>Application de l’alinéa 20 de l’arrêté </a:t>
            </a:r>
            <a:r>
              <a:rPr lang="fr-FR" sz="1400" b="1" dirty="0">
                <a:solidFill>
                  <a:schemeClr val="tx1"/>
                </a:solidFill>
                <a:hlinkClick r:id="rId3"/>
              </a:rPr>
              <a:t>du 10 mai 2017 fixant la liste des titres de séjour prévu au I de l'article R. 111-3 du code de la sécurité </a:t>
            </a:r>
            <a:r>
              <a:rPr lang="fr-FR" sz="1400" b="1" dirty="0" smtClean="0">
                <a:solidFill>
                  <a:schemeClr val="tx1"/>
                </a:solidFill>
                <a:hlinkClick r:id="rId3"/>
              </a:rPr>
              <a:t>sociale</a:t>
            </a:r>
            <a:endParaRPr lang="fr-FR" sz="1400" b="1" dirty="0">
              <a:solidFill>
                <a:schemeClr val="tx1"/>
              </a:solidFill>
            </a:endParaRPr>
          </a:p>
          <a:p>
            <a:r>
              <a:rPr lang="fr-FR" sz="1800" b="1" dirty="0" smtClean="0"/>
              <a:t>Tout document nominatif en cours de validité enregistré sur AGDREF permet d’attester de la régularité de séjour + dérogations apportées par lettre ministérielle du 15 janvier 2019 </a:t>
            </a:r>
            <a:r>
              <a:rPr lang="fr-FR" sz="1800" dirty="0" smtClean="0"/>
              <a:t>(titres de séjours spéciaux délivrés par le ministère de l’Europe et des affaires étrangères aux conjoint(e)s et enfants majeurs exerçant une activité professionnelle en France, visa long séjour (D) pour les étudiant(e)s…)</a:t>
            </a:r>
            <a:endParaRPr lang="fr-FR" sz="1800" dirty="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3</a:t>
            </a:fld>
            <a:endParaRPr lang="fr-FR" dirty="0"/>
          </a:p>
        </p:txBody>
      </p:sp>
      <p:sp>
        <p:nvSpPr>
          <p:cNvPr id="4" name="Titre 3"/>
          <p:cNvSpPr>
            <a:spLocks noGrp="1"/>
          </p:cNvSpPr>
          <p:nvPr>
            <p:ph type="title"/>
          </p:nvPr>
        </p:nvSpPr>
        <p:spPr/>
        <p:txBody>
          <a:bodyPr/>
          <a:lstStyle/>
          <a:p>
            <a:r>
              <a:rPr lang="fr-FR" dirty="0" smtClean="0"/>
              <a:t>La régularité et l’irrégularité</a:t>
            </a:r>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3342" y="4198183"/>
            <a:ext cx="746163" cy="746163"/>
          </a:xfrm>
          <a:prstGeom prst="rect">
            <a:avLst/>
          </a:prstGeom>
        </p:spPr>
      </p:pic>
    </p:spTree>
    <p:extLst>
      <p:ext uri="{BB962C8B-B14F-4D97-AF65-F5344CB8AC3E}">
        <p14:creationId xmlns:p14="http://schemas.microsoft.com/office/powerpoint/2010/main" val="3484702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a:solidFill>
            <a:schemeClr val="tx1">
              <a:lumMod val="20000"/>
              <a:lumOff val="80000"/>
            </a:schemeClr>
          </a:solidFill>
        </p:spPr>
        <p:txBody>
          <a:bodyPr/>
          <a:lstStyle/>
          <a:p>
            <a:endParaRPr lang="fr-FR" dirty="0"/>
          </a:p>
        </p:txBody>
      </p:sp>
      <p:sp>
        <p:nvSpPr>
          <p:cNvPr id="3" name="Espace réservé du numéro de diapositive 2"/>
          <p:cNvSpPr>
            <a:spLocks noGrp="1"/>
          </p:cNvSpPr>
          <p:nvPr>
            <p:ph type="sldNum" sz="quarter" idx="26"/>
          </p:nvPr>
        </p:nvSpPr>
        <p:spPr/>
        <p:txBody>
          <a:bodyPr/>
          <a:lstStyle/>
          <a:p>
            <a:fld id="{975A587B-5814-4D9B-9598-FE9CB954CB01}" type="slidenum">
              <a:rPr lang="fr-FR" smtClean="0">
                <a:solidFill>
                  <a:srgbClr val="0C419A"/>
                </a:solidFill>
              </a:rPr>
              <a:pPr/>
              <a:t>30</a:t>
            </a:fld>
            <a:endParaRPr lang="fr-FR" dirty="0">
              <a:solidFill>
                <a:srgbClr val="0C419A"/>
              </a:solidFill>
            </a:endParaRPr>
          </a:p>
        </p:txBody>
      </p:sp>
      <p:sp>
        <p:nvSpPr>
          <p:cNvPr id="5" name="Espace réservé du texte 4"/>
          <p:cNvSpPr>
            <a:spLocks noGrp="1"/>
          </p:cNvSpPr>
          <p:nvPr>
            <p:ph type="body" sz="quarter" idx="35"/>
          </p:nvPr>
        </p:nvSpPr>
        <p:spPr>
          <a:xfrm>
            <a:off x="1158216" y="2509993"/>
            <a:ext cx="10505960" cy="1343025"/>
          </a:xfrm>
        </p:spPr>
        <p:txBody>
          <a:bodyPr>
            <a:normAutofit fontScale="47500" lnSpcReduction="20000"/>
          </a:bodyPr>
          <a:lstStyle/>
          <a:p>
            <a:r>
              <a:rPr lang="fr-FR" sz="11100" dirty="0" smtClean="0">
                <a:solidFill>
                  <a:schemeClr val="tx1"/>
                </a:solidFill>
              </a:rPr>
              <a:t>Merci de votre attention</a:t>
            </a:r>
          </a:p>
          <a:p>
            <a:endParaRPr lang="fr-FR" dirty="0" smtClean="0">
              <a:solidFill>
                <a:schemeClr val="tx1"/>
              </a:solidFill>
            </a:endParaRPr>
          </a:p>
        </p:txBody>
      </p:sp>
    </p:spTree>
    <p:extLst>
      <p:ext uri="{BB962C8B-B14F-4D97-AF65-F5344CB8AC3E}">
        <p14:creationId xmlns:p14="http://schemas.microsoft.com/office/powerpoint/2010/main" val="1872261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68712" y="1895707"/>
            <a:ext cx="11126401" cy="3958993"/>
          </a:xfrm>
        </p:spPr>
        <p:txBody>
          <a:bodyPr>
            <a:normAutofit/>
          </a:bodyPr>
          <a:lstStyle/>
          <a:p>
            <a:r>
              <a:rPr lang="fr-FR" dirty="0" smtClean="0"/>
              <a:t>La </a:t>
            </a:r>
            <a:r>
              <a:rPr lang="fr-FR" dirty="0"/>
              <a:t>condition de régularité de séjour est </a:t>
            </a:r>
            <a:r>
              <a:rPr lang="fr-FR" dirty="0" smtClean="0"/>
              <a:t>appréciée</a:t>
            </a:r>
            <a:r>
              <a:rPr lang="fr-FR" dirty="0" smtClean="0">
                <a:solidFill>
                  <a:srgbClr val="FF0000"/>
                </a:solidFill>
              </a:rPr>
              <a:t> </a:t>
            </a:r>
            <a:r>
              <a:rPr lang="fr-FR" dirty="0" smtClean="0"/>
              <a:t>à </a:t>
            </a:r>
            <a:r>
              <a:rPr lang="fr-FR" dirty="0"/>
              <a:t>la </a:t>
            </a:r>
            <a:r>
              <a:rPr lang="fr-FR" b="1" dirty="0"/>
              <a:t>date de réception de la demande </a:t>
            </a:r>
            <a:r>
              <a:rPr lang="fr-FR" dirty="0"/>
              <a:t>y </a:t>
            </a:r>
            <a:r>
              <a:rPr lang="fr-FR" dirty="0" smtClean="0"/>
              <a:t>compris lorsque </a:t>
            </a:r>
            <a:r>
              <a:rPr lang="fr-FR" dirty="0"/>
              <a:t>cette demande est instruite postérieurement à la date de la fin de validité du </a:t>
            </a:r>
            <a:r>
              <a:rPr lang="fr-FR" dirty="0" smtClean="0"/>
              <a:t>document ou titre de séjour.</a:t>
            </a:r>
          </a:p>
          <a:p>
            <a:endParaRPr lang="fr-FR" dirty="0" smtClean="0"/>
          </a:p>
          <a:p>
            <a:r>
              <a:rPr lang="fr-FR" b="1" dirty="0" smtClean="0"/>
              <a:t>A</a:t>
            </a:r>
            <a:r>
              <a:rPr lang="fr-FR" sz="2800" b="1" dirty="0" smtClean="0"/>
              <a:t> </a:t>
            </a:r>
            <a:r>
              <a:rPr lang="fr-FR" b="1" dirty="0" smtClean="0"/>
              <a:t>l’expiration du titre ou document de séjour permettant d’attester de la régularité de séjour, un maintien de droits à la PUMA et à la C2S de six mois </a:t>
            </a:r>
            <a:r>
              <a:rPr lang="fr-FR" dirty="0" smtClean="0"/>
              <a:t>a lieu en application de l’article R111-4 du Code de la sécurité sociale.</a:t>
            </a:r>
          </a:p>
          <a:p>
            <a:endParaRPr lang="fr-FR" dirty="0"/>
          </a:p>
          <a:p>
            <a:r>
              <a:rPr lang="fr-FR" dirty="0" smtClean="0"/>
              <a:t>Durant cette période de six mois, ces personnes titulaires de ces titres ou documents de séjour sont toujours en situation régulière au regard de l’Assurance </a:t>
            </a:r>
            <a:r>
              <a:rPr lang="fr-FR" dirty="0"/>
              <a:t>M</a:t>
            </a:r>
            <a:r>
              <a:rPr lang="fr-FR" dirty="0" smtClean="0"/>
              <a:t>aladie française.</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solidFill>
                  <a:srgbClr val="0C419A"/>
                </a:solidFill>
              </a:rPr>
              <a:pPr/>
              <a:t>4</a:t>
            </a:fld>
            <a:endParaRPr lang="fr-FR" dirty="0">
              <a:solidFill>
                <a:srgbClr val="0C419A"/>
              </a:solidFill>
            </a:endParaRPr>
          </a:p>
        </p:txBody>
      </p:sp>
      <p:sp>
        <p:nvSpPr>
          <p:cNvPr id="4" name="Titre 3"/>
          <p:cNvSpPr>
            <a:spLocks noGrp="1"/>
          </p:cNvSpPr>
          <p:nvPr>
            <p:ph type="title"/>
          </p:nvPr>
        </p:nvSpPr>
        <p:spPr/>
        <p:txBody>
          <a:bodyPr/>
          <a:lstStyle/>
          <a:p>
            <a:r>
              <a:rPr lang="fr-FR" dirty="0" smtClean="0"/>
              <a:t>La </a:t>
            </a:r>
            <a:r>
              <a:rPr lang="fr-FR" dirty="0"/>
              <a:t>régularité et l’irrégularité</a:t>
            </a:r>
          </a:p>
        </p:txBody>
      </p:sp>
    </p:spTree>
    <p:extLst>
      <p:ext uri="{BB962C8B-B14F-4D97-AF65-F5344CB8AC3E}">
        <p14:creationId xmlns:p14="http://schemas.microsoft.com/office/powerpoint/2010/main" val="55136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a:solidFill>
            <a:schemeClr val="accent5"/>
          </a:solidFill>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02</a:t>
            </a:r>
            <a:endParaRPr lang="fr-FR" dirty="0"/>
          </a:p>
        </p:txBody>
      </p:sp>
      <p:sp>
        <p:nvSpPr>
          <p:cNvPr id="4" name="Espace réservé du texte 3"/>
          <p:cNvSpPr>
            <a:spLocks noGrp="1"/>
          </p:cNvSpPr>
          <p:nvPr>
            <p:ph type="body" sz="quarter" idx="3"/>
          </p:nvPr>
        </p:nvSpPr>
        <p:spPr>
          <a:xfrm>
            <a:off x="1538558" y="3000049"/>
            <a:ext cx="9690720" cy="1692000"/>
          </a:xfrm>
        </p:spPr>
        <p:txBody>
          <a:bodyPr>
            <a:normAutofit/>
          </a:bodyPr>
          <a:lstStyle/>
          <a:p>
            <a:r>
              <a:rPr lang="fr-FR" sz="4000" dirty="0" smtClean="0"/>
              <a:t>L’Aide médicale de l’état</a:t>
            </a:r>
            <a:endParaRPr lang="fr-FR" sz="4000"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5</a:t>
            </a:fld>
            <a:endParaRPr lang="fr-FR" dirty="0"/>
          </a:p>
        </p:txBody>
      </p:sp>
      <p:sp>
        <p:nvSpPr>
          <p:cNvPr id="6" name="Espace réservé du texte 5"/>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18699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68712" y="2087563"/>
            <a:ext cx="11126401" cy="4001003"/>
          </a:xfrm>
        </p:spPr>
        <p:txBody>
          <a:bodyPr>
            <a:normAutofit/>
          </a:bodyPr>
          <a:lstStyle/>
          <a:p>
            <a:pPr algn="just"/>
            <a:r>
              <a:rPr lang="fr-FR" dirty="0" smtClean="0"/>
              <a:t>L‘Aide Médicale </a:t>
            </a:r>
            <a:r>
              <a:rPr lang="fr-FR" dirty="0"/>
              <a:t>de l'État (AME) s'inscrit dans le cadre de la lutte contre les exclusions. </a:t>
            </a:r>
            <a:endParaRPr lang="fr-FR" dirty="0" smtClean="0"/>
          </a:p>
          <a:p>
            <a:pPr algn="just"/>
            <a:endParaRPr lang="fr-FR" dirty="0" smtClean="0"/>
          </a:p>
          <a:p>
            <a:pPr algn="just"/>
            <a:r>
              <a:rPr lang="fr-FR" dirty="0">
                <a:cs typeface="Arial"/>
              </a:rPr>
              <a:t>Elle est attribuée par les caisses </a:t>
            </a:r>
            <a:r>
              <a:rPr lang="fr-FR" dirty="0" smtClean="0">
                <a:cs typeface="Arial"/>
              </a:rPr>
              <a:t>d’assurance maladie, </a:t>
            </a:r>
            <a:r>
              <a:rPr lang="fr-FR" dirty="0">
                <a:cs typeface="Arial"/>
              </a:rPr>
              <a:t>par délégation de l’Etat.</a:t>
            </a:r>
          </a:p>
          <a:p>
            <a:pPr algn="just"/>
            <a:endParaRPr lang="fr-FR" dirty="0" smtClean="0"/>
          </a:p>
          <a:p>
            <a:pPr algn="just"/>
            <a:r>
              <a:rPr lang="fr-FR" dirty="0">
                <a:cs typeface="Arial"/>
              </a:rPr>
              <a:t>L’Aide Médicale de l’</a:t>
            </a:r>
            <a:r>
              <a:rPr lang="fr-FR" dirty="0"/>
              <a:t>État a pour objectif de </a:t>
            </a:r>
            <a:r>
              <a:rPr lang="fr-FR" b="1" dirty="0"/>
              <a:t>faciliter l’accès aux soins</a:t>
            </a:r>
            <a:r>
              <a:rPr lang="fr-FR" dirty="0" smtClean="0"/>
              <a:t>.</a:t>
            </a:r>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6</a:t>
            </a:fld>
            <a:endParaRPr lang="fr-FR" dirty="0"/>
          </a:p>
        </p:txBody>
      </p:sp>
      <p:sp>
        <p:nvSpPr>
          <p:cNvPr id="4" name="Titre 3"/>
          <p:cNvSpPr>
            <a:spLocks noGrp="1"/>
          </p:cNvSpPr>
          <p:nvPr>
            <p:ph type="title"/>
          </p:nvPr>
        </p:nvSpPr>
        <p:spPr>
          <a:solidFill>
            <a:schemeClr val="accent5"/>
          </a:solidFill>
        </p:spPr>
        <p:txBody>
          <a:bodyPr/>
          <a:lstStyle/>
          <a:p>
            <a:r>
              <a:rPr lang="fr-FR" dirty="0" smtClean="0"/>
              <a:t>Qu’est ce que l’aide médicale de l’état ?</a:t>
            </a:r>
            <a:endParaRPr lang="fr-FR" dirty="0"/>
          </a:p>
        </p:txBody>
      </p:sp>
    </p:spTree>
    <p:extLst>
      <p:ext uri="{BB962C8B-B14F-4D97-AF65-F5344CB8AC3E}">
        <p14:creationId xmlns:p14="http://schemas.microsoft.com/office/powerpoint/2010/main" val="3433145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68712" y="1962615"/>
            <a:ext cx="11126401" cy="4215160"/>
          </a:xfrm>
        </p:spPr>
        <p:txBody>
          <a:bodyPr>
            <a:normAutofit fontScale="85000" lnSpcReduction="20000"/>
          </a:bodyPr>
          <a:lstStyle/>
          <a:p>
            <a:pPr algn="just"/>
            <a:r>
              <a:rPr lang="fr-FR" dirty="0" smtClean="0">
                <a:solidFill>
                  <a:schemeClr val="tx1"/>
                </a:solidFill>
              </a:rPr>
              <a:t>Toute personne en </a:t>
            </a:r>
            <a:r>
              <a:rPr lang="fr-FR" b="1" dirty="0" smtClean="0">
                <a:solidFill>
                  <a:schemeClr val="tx1"/>
                </a:solidFill>
              </a:rPr>
              <a:t>situation irrégulière</a:t>
            </a:r>
            <a:r>
              <a:rPr lang="fr-FR" dirty="0" smtClean="0">
                <a:solidFill>
                  <a:schemeClr val="tx1"/>
                </a:solidFill>
              </a:rPr>
              <a:t>, présente sans interruption, depuis </a:t>
            </a:r>
            <a:r>
              <a:rPr lang="fr-FR" b="1" dirty="0" smtClean="0">
                <a:solidFill>
                  <a:schemeClr val="tx1"/>
                </a:solidFill>
              </a:rPr>
              <a:t>plus de 3 mois sur le territoire français</a:t>
            </a:r>
          </a:p>
          <a:p>
            <a:pPr algn="just"/>
            <a:endParaRPr lang="fr-FR" dirty="0">
              <a:solidFill>
                <a:schemeClr val="tx1"/>
              </a:solidFill>
            </a:endParaRPr>
          </a:p>
          <a:p>
            <a:pPr algn="just"/>
            <a:r>
              <a:rPr lang="fr-FR" dirty="0" smtClean="0">
                <a:solidFill>
                  <a:schemeClr val="tx1"/>
                </a:solidFill>
              </a:rPr>
              <a:t>Tout(e) </a:t>
            </a:r>
            <a:r>
              <a:rPr lang="fr-FR" b="1" dirty="0" smtClean="0">
                <a:solidFill>
                  <a:schemeClr val="tx1"/>
                </a:solidFill>
              </a:rPr>
              <a:t>mineur(e)</a:t>
            </a:r>
            <a:r>
              <a:rPr lang="fr-FR" dirty="0" smtClean="0">
                <a:solidFill>
                  <a:schemeClr val="tx1"/>
                </a:solidFill>
              </a:rPr>
              <a:t> dont le parent est en </a:t>
            </a:r>
            <a:r>
              <a:rPr lang="fr-FR" b="1" dirty="0" smtClean="0">
                <a:solidFill>
                  <a:schemeClr val="tx1"/>
                </a:solidFill>
              </a:rPr>
              <a:t>situation irrégulière </a:t>
            </a:r>
            <a:r>
              <a:rPr lang="fr-FR" dirty="0" smtClean="0">
                <a:solidFill>
                  <a:schemeClr val="tx1"/>
                </a:solidFill>
              </a:rPr>
              <a:t>(sans délai de 3 mois ni conditions financières)</a:t>
            </a:r>
            <a:endParaRPr lang="fr-FR" dirty="0">
              <a:solidFill>
                <a:schemeClr val="tx1"/>
              </a:solidFill>
            </a:endParaRPr>
          </a:p>
          <a:p>
            <a:pPr algn="just">
              <a:tabLst>
                <a:tab pos="269875" algn="l"/>
              </a:tabLst>
            </a:pPr>
            <a:endParaRPr lang="fr-FR" b="1" dirty="0" smtClean="0"/>
          </a:p>
          <a:p>
            <a:pPr algn="just">
              <a:tabLst>
                <a:tab pos="269875" algn="l"/>
              </a:tabLst>
            </a:pPr>
            <a:r>
              <a:rPr lang="fr-FR" sz="2100" dirty="0" smtClean="0">
                <a:solidFill>
                  <a:schemeClr val="bg2"/>
                </a:solidFill>
              </a:rPr>
              <a:t>Exemples : </a:t>
            </a:r>
            <a:endParaRPr lang="fr-FR" sz="2100" dirty="0">
              <a:solidFill>
                <a:schemeClr val="bg2"/>
              </a:solidFill>
            </a:endParaRPr>
          </a:p>
          <a:p>
            <a:pPr marL="342900" indent="-342900" algn="just">
              <a:buFont typeface="Arial" panose="020B0604020202020204" pitchFamily="34" charset="0"/>
              <a:buChar char="•"/>
              <a:tabLst>
                <a:tab pos="269875" algn="l"/>
              </a:tabLst>
            </a:pPr>
            <a:r>
              <a:rPr lang="fr-FR" dirty="0" smtClean="0">
                <a:solidFill>
                  <a:schemeClr val="bg2"/>
                </a:solidFill>
              </a:rPr>
              <a:t>Personne entrée sur le territoire français </a:t>
            </a:r>
            <a:r>
              <a:rPr lang="fr-FR" b="1" dirty="0" smtClean="0">
                <a:solidFill>
                  <a:schemeClr val="bg2"/>
                </a:solidFill>
              </a:rPr>
              <a:t>sans titre de séjour</a:t>
            </a:r>
            <a:endParaRPr lang="fr-FR" b="1" dirty="0">
              <a:solidFill>
                <a:schemeClr val="bg2"/>
              </a:solidFill>
            </a:endParaRPr>
          </a:p>
          <a:p>
            <a:pPr marL="342900" indent="-342900" algn="just">
              <a:buFont typeface="Arial" panose="020B0604020202020204" pitchFamily="34" charset="0"/>
              <a:buChar char="•"/>
              <a:tabLst>
                <a:tab pos="269875" algn="l"/>
              </a:tabLst>
            </a:pPr>
            <a:r>
              <a:rPr lang="fr-FR" dirty="0" smtClean="0">
                <a:solidFill>
                  <a:schemeClr val="bg2"/>
                </a:solidFill>
              </a:rPr>
              <a:t>Personne entrée sur le territoire français avec un visa de court séjour et dont le droit au séjour </a:t>
            </a:r>
            <a:r>
              <a:rPr lang="fr-FR" b="1" dirty="0" smtClean="0">
                <a:solidFill>
                  <a:schemeClr val="bg2"/>
                </a:solidFill>
              </a:rPr>
              <a:t>est échu</a:t>
            </a:r>
          </a:p>
          <a:p>
            <a:pPr marL="342900" indent="-342900" algn="just">
              <a:buFont typeface="Arial" panose="020B0604020202020204" pitchFamily="34" charset="0"/>
              <a:buChar char="•"/>
              <a:tabLst>
                <a:tab pos="269875" algn="l"/>
              </a:tabLst>
            </a:pPr>
            <a:r>
              <a:rPr lang="fr-FR" dirty="0">
                <a:solidFill>
                  <a:schemeClr val="bg2"/>
                </a:solidFill>
              </a:rPr>
              <a:t>Personne entrée sur le territoire français dont </a:t>
            </a:r>
            <a:r>
              <a:rPr lang="fr-FR" dirty="0" smtClean="0">
                <a:solidFill>
                  <a:schemeClr val="bg2"/>
                </a:solidFill>
              </a:rPr>
              <a:t>le titre de séjour n’a </a:t>
            </a:r>
            <a:r>
              <a:rPr lang="fr-FR" b="1" dirty="0" smtClean="0">
                <a:solidFill>
                  <a:schemeClr val="bg2"/>
                </a:solidFill>
              </a:rPr>
              <a:t>pas été renouvelé et qui a perdu ses droits à la prise en charge des frais de santé</a:t>
            </a:r>
            <a:r>
              <a:rPr lang="fr-FR" dirty="0" smtClean="0">
                <a:solidFill>
                  <a:schemeClr val="bg2"/>
                </a:solidFill>
              </a:rPr>
              <a:t> (</a:t>
            </a:r>
            <a:r>
              <a:rPr lang="fr-FR" dirty="0" err="1" smtClean="0">
                <a:solidFill>
                  <a:schemeClr val="bg2"/>
                </a:solidFill>
              </a:rPr>
              <a:t>PUMa</a:t>
            </a:r>
            <a:r>
              <a:rPr lang="fr-FR" dirty="0" smtClean="0">
                <a:solidFill>
                  <a:schemeClr val="bg2"/>
                </a:solidFill>
              </a:rPr>
              <a:t>)</a:t>
            </a:r>
          </a:p>
          <a:p>
            <a:pPr algn="just">
              <a:tabLst>
                <a:tab pos="269875" algn="l"/>
              </a:tabLst>
            </a:pPr>
            <a:endParaRPr lang="fr-FR" dirty="0" smtClean="0">
              <a:solidFill>
                <a:schemeClr val="bg2"/>
              </a:solidFill>
            </a:endParaRPr>
          </a:p>
          <a:p>
            <a:pPr algn="just">
              <a:tabLst>
                <a:tab pos="269875" algn="l"/>
              </a:tabLst>
            </a:pPr>
            <a:r>
              <a:rPr lang="fr-FR" dirty="0" smtClean="0"/>
              <a:t> A noter : les </a:t>
            </a:r>
            <a:r>
              <a:rPr lang="fr-FR" b="1" dirty="0" smtClean="0"/>
              <a:t>personnes titulaires d’un visa touristique en cours de validité (visas dit Schengen) n’ont pas accès à l’Aide Médicale de l’Etat </a:t>
            </a:r>
            <a:r>
              <a:rPr lang="fr-FR" dirty="0" smtClean="0"/>
              <a:t>car la condition de ce visa nécessite l’obtention d’une assurance privée pour la prise en charge des soins</a:t>
            </a:r>
            <a:endParaRPr lang="fr-FR" dirty="0">
              <a:solidFill>
                <a:schemeClr val="bg2"/>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7</a:t>
            </a:fld>
            <a:endParaRPr lang="fr-FR" dirty="0"/>
          </a:p>
        </p:txBody>
      </p:sp>
      <p:sp>
        <p:nvSpPr>
          <p:cNvPr id="4" name="Titre 3"/>
          <p:cNvSpPr>
            <a:spLocks noGrp="1"/>
          </p:cNvSpPr>
          <p:nvPr>
            <p:ph type="title"/>
          </p:nvPr>
        </p:nvSpPr>
        <p:spPr>
          <a:solidFill>
            <a:schemeClr val="accent5"/>
          </a:solidFill>
        </p:spPr>
        <p:txBody>
          <a:bodyPr/>
          <a:lstStyle/>
          <a:p>
            <a:r>
              <a:rPr lang="fr-FR" dirty="0" smtClean="0"/>
              <a:t>À qui s’adresse l’aide médicale de l’état ?</a:t>
            </a:r>
            <a:endParaRPr lang="fr-FR" dirty="0"/>
          </a:p>
        </p:txBody>
      </p:sp>
    </p:spTree>
    <p:extLst>
      <p:ext uri="{BB962C8B-B14F-4D97-AF65-F5344CB8AC3E}">
        <p14:creationId xmlns:p14="http://schemas.microsoft.com/office/powerpoint/2010/main" val="2231522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57922" y="4092499"/>
            <a:ext cx="10917043" cy="2274847"/>
          </a:xfrm>
        </p:spPr>
        <p:txBody>
          <a:bodyPr>
            <a:normAutofit/>
          </a:bodyPr>
          <a:lstStyle/>
          <a:p>
            <a:pPr marL="342900" indent="-342900">
              <a:buFont typeface="Arial" panose="020B0604020202020204" pitchFamily="34" charset="0"/>
              <a:buChar char="•"/>
            </a:pPr>
            <a:r>
              <a:rPr lang="fr-FR" sz="1800" dirty="0" smtClean="0"/>
              <a:t>La prise </a:t>
            </a:r>
            <a:r>
              <a:rPr lang="fr-FR" sz="1800" dirty="0"/>
              <a:t>en charge à 100</a:t>
            </a:r>
            <a:r>
              <a:rPr lang="fr-FR" sz="1800" dirty="0" smtClean="0"/>
              <a:t>%</a:t>
            </a:r>
            <a:r>
              <a:rPr lang="fr-FR" sz="1800" b="1" dirty="0" smtClean="0"/>
              <a:t> </a:t>
            </a:r>
            <a:r>
              <a:rPr lang="fr-FR" sz="1800" b="1" dirty="0"/>
              <a:t>dans la limite des tarifs de la Sécurité </a:t>
            </a:r>
            <a:r>
              <a:rPr lang="fr-FR" sz="1800" b="1" dirty="0" smtClean="0"/>
              <a:t>Sociale</a:t>
            </a:r>
            <a:endParaRPr lang="fr-FR" sz="1800" dirty="0"/>
          </a:p>
          <a:p>
            <a:pPr marL="342900" indent="-342900" algn="just">
              <a:buFont typeface="Arial" panose="020B0604020202020204" pitchFamily="34" charset="0"/>
              <a:buChar char="•"/>
              <a:tabLst>
                <a:tab pos="269875" algn="l"/>
              </a:tabLst>
            </a:pPr>
            <a:r>
              <a:rPr lang="fr-FR" sz="1800" b="1" dirty="0" smtClean="0"/>
              <a:t>La dispense </a:t>
            </a:r>
            <a:r>
              <a:rPr lang="fr-FR" sz="1800" b="1" dirty="0"/>
              <a:t>d'avance de </a:t>
            </a:r>
            <a:r>
              <a:rPr lang="fr-FR" sz="1800" b="1" dirty="0" smtClean="0"/>
              <a:t>frais</a:t>
            </a:r>
          </a:p>
          <a:p>
            <a:pPr algn="just">
              <a:tabLst>
                <a:tab pos="269875" algn="l"/>
              </a:tabLst>
            </a:pPr>
            <a:endParaRPr lang="fr-FR" sz="1200" b="1" dirty="0" smtClean="0"/>
          </a:p>
          <a:p>
            <a:pPr algn="just">
              <a:tabLst>
                <a:tab pos="269875" algn="l"/>
              </a:tabLst>
            </a:pPr>
            <a:r>
              <a:rPr lang="fr-FR" sz="1800" dirty="0">
                <a:solidFill>
                  <a:schemeClr val="bg1">
                    <a:lumMod val="50000"/>
                  </a:schemeClr>
                </a:solidFill>
              </a:rPr>
              <a:t>Sont exclus : </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8</a:t>
            </a:fld>
            <a:r>
              <a:rPr lang="fr-FR" dirty="0" smtClean="0"/>
              <a:t>	</a:t>
            </a:r>
            <a:endParaRPr lang="fr-FR" dirty="0"/>
          </a:p>
        </p:txBody>
      </p:sp>
      <p:sp>
        <p:nvSpPr>
          <p:cNvPr id="4" name="Titre 3"/>
          <p:cNvSpPr>
            <a:spLocks noGrp="1"/>
          </p:cNvSpPr>
          <p:nvPr>
            <p:ph type="title"/>
          </p:nvPr>
        </p:nvSpPr>
        <p:spPr>
          <a:solidFill>
            <a:schemeClr val="accent5"/>
          </a:solidFill>
        </p:spPr>
        <p:txBody>
          <a:bodyPr/>
          <a:lstStyle/>
          <a:p>
            <a:r>
              <a:rPr lang="fr-FR" dirty="0" smtClean="0"/>
              <a:t>Quels soins sont pris en charge ?</a:t>
            </a:r>
            <a:endParaRPr lang="fr-FR" dirty="0"/>
          </a:p>
        </p:txBody>
      </p:sp>
      <p:graphicFrame>
        <p:nvGraphicFramePr>
          <p:cNvPr id="5" name="Diagramme 4"/>
          <p:cNvGraphicFramePr/>
          <p:nvPr>
            <p:extLst>
              <p:ext uri="{D42A27DB-BD31-4B8C-83A1-F6EECF244321}">
                <p14:modId xmlns:p14="http://schemas.microsoft.com/office/powerpoint/2010/main" val="186554004"/>
              </p:ext>
            </p:extLst>
          </p:nvPr>
        </p:nvGraphicFramePr>
        <p:xfrm>
          <a:off x="546410" y="1449657"/>
          <a:ext cx="11162370" cy="2587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44276032"/>
              </p:ext>
            </p:extLst>
          </p:nvPr>
        </p:nvGraphicFramePr>
        <p:xfrm>
          <a:off x="2330605" y="4951141"/>
          <a:ext cx="4672361" cy="1616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Connecteur droit 7"/>
          <p:cNvCxnSpPr/>
          <p:nvPr/>
        </p:nvCxnSpPr>
        <p:spPr>
          <a:xfrm flipH="1">
            <a:off x="5464099" y="5107258"/>
            <a:ext cx="970155" cy="129354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Connecteur droit 11"/>
          <p:cNvCxnSpPr/>
          <p:nvPr/>
        </p:nvCxnSpPr>
        <p:spPr>
          <a:xfrm flipH="1">
            <a:off x="4189142" y="5107258"/>
            <a:ext cx="970155" cy="129354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Connecteur droit 12"/>
          <p:cNvCxnSpPr/>
          <p:nvPr/>
        </p:nvCxnSpPr>
        <p:spPr>
          <a:xfrm flipH="1">
            <a:off x="2891885" y="5096107"/>
            <a:ext cx="970155" cy="129354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03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46410" y="1608061"/>
            <a:ext cx="11126401" cy="4770437"/>
          </a:xfrm>
        </p:spPr>
        <p:txBody>
          <a:bodyPr>
            <a:normAutofit/>
          </a:bodyPr>
          <a:lstStyle/>
          <a:p>
            <a:pPr>
              <a:buClr>
                <a:srgbClr val="31B6FD"/>
              </a:buClr>
            </a:pPr>
            <a:endParaRPr lang="fr-FR" b="1" u="sng" dirty="0" smtClean="0"/>
          </a:p>
          <a:p>
            <a:pPr algn="just"/>
            <a:r>
              <a:rPr lang="fr-FR" dirty="0" smtClean="0"/>
              <a:t>Ressortissant étranger en situation irrégulière en France (hors Mayotte où l'AME n'est pas applicable) et s’il remplit les 3 conditions suivantes :</a:t>
            </a:r>
          </a:p>
          <a:p>
            <a:pPr algn="just"/>
            <a:endParaRPr lang="fr-FR" dirty="0"/>
          </a:p>
          <a:p>
            <a:pPr marL="457200" indent="-457200">
              <a:buFont typeface="+mj-lt"/>
              <a:buAutoNum type="arabicPeriod"/>
            </a:pPr>
            <a:r>
              <a:rPr lang="fr-FR" dirty="0" smtClean="0"/>
              <a:t>Justifier de son </a:t>
            </a:r>
            <a:r>
              <a:rPr lang="fr-FR" b="1" dirty="0" smtClean="0"/>
              <a:t>identité</a:t>
            </a:r>
          </a:p>
          <a:p>
            <a:pPr marL="457200" indent="-457200">
              <a:buFont typeface="+mj-lt"/>
              <a:buAutoNum type="arabicPeriod"/>
            </a:pPr>
            <a:endParaRPr lang="fr-FR" dirty="0"/>
          </a:p>
          <a:p>
            <a:pPr marL="457200" indent="-457200">
              <a:buFont typeface="+mj-lt"/>
              <a:buAutoNum type="arabicPeriod"/>
            </a:pPr>
            <a:r>
              <a:rPr lang="fr-FR" dirty="0" smtClean="0"/>
              <a:t>Justifier de sa </a:t>
            </a:r>
            <a:r>
              <a:rPr lang="fr-FR" b="1" dirty="0" smtClean="0"/>
              <a:t>résidence de façon stable et ininterrompue depuis plus de 3 mois d’irrégularité de séjour</a:t>
            </a:r>
            <a:r>
              <a:rPr lang="fr-FR" b="1" dirty="0"/>
              <a:t> à la date de la demande </a:t>
            </a:r>
            <a:r>
              <a:rPr lang="fr-FR" b="1" dirty="0" smtClean="0"/>
              <a:t>d’AME</a:t>
            </a:r>
          </a:p>
          <a:p>
            <a:pPr marL="457200" indent="-457200">
              <a:buFont typeface="+mj-lt"/>
              <a:buAutoNum type="arabicPeriod"/>
            </a:pPr>
            <a:endParaRPr lang="fr-FR" dirty="0"/>
          </a:p>
          <a:p>
            <a:pPr marL="457200" indent="-457200">
              <a:buFont typeface="+mj-lt"/>
              <a:buAutoNum type="arabicPeriod"/>
            </a:pPr>
            <a:r>
              <a:rPr lang="fr-FR" dirty="0" smtClean="0"/>
              <a:t>Remplir les </a:t>
            </a:r>
            <a:r>
              <a:rPr lang="fr-FR" b="1" dirty="0" smtClean="0"/>
              <a:t>conditions de ressources </a:t>
            </a:r>
            <a:r>
              <a:rPr lang="fr-FR" dirty="0" smtClean="0"/>
              <a:t>: celles-ci ne doivent pas dépasser un certain plafond, défini en fonction de la composition de votre foyer et de son lieu de résidence</a:t>
            </a:r>
            <a:endParaRPr lang="fr-FR" b="1" u="sng" dirty="0" smtClean="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9</a:t>
            </a:fld>
            <a:endParaRPr lang="fr-FR" dirty="0"/>
          </a:p>
        </p:txBody>
      </p:sp>
      <p:sp>
        <p:nvSpPr>
          <p:cNvPr id="4" name="Titre 3"/>
          <p:cNvSpPr>
            <a:spLocks noGrp="1"/>
          </p:cNvSpPr>
          <p:nvPr>
            <p:ph type="title"/>
          </p:nvPr>
        </p:nvSpPr>
        <p:spPr>
          <a:solidFill>
            <a:schemeClr val="accent5"/>
          </a:solidFill>
        </p:spPr>
        <p:txBody>
          <a:bodyPr/>
          <a:lstStyle/>
          <a:p>
            <a:r>
              <a:rPr lang="fr-FR" dirty="0" smtClean="0"/>
              <a:t>Quelles sont les conditions d’attribution ?</a:t>
            </a:r>
            <a:endParaRPr lang="fr-FR" dirty="0"/>
          </a:p>
        </p:txBody>
      </p:sp>
      <p:sp>
        <p:nvSpPr>
          <p:cNvPr id="5" name="Rectangle 4"/>
          <p:cNvSpPr/>
          <p:nvPr/>
        </p:nvSpPr>
        <p:spPr>
          <a:xfrm>
            <a:off x="996174" y="5990613"/>
            <a:ext cx="8794595" cy="369332"/>
          </a:xfrm>
          <a:prstGeom prst="rect">
            <a:avLst/>
          </a:prstGeom>
        </p:spPr>
        <p:txBody>
          <a:bodyPr wrap="square">
            <a:spAutoFit/>
          </a:bodyPr>
          <a:lstStyle/>
          <a:p>
            <a:r>
              <a:rPr lang="fr-FR" dirty="0" smtClean="0">
                <a:hlinkClick r:id="rId3"/>
              </a:rPr>
              <a:t>En savoir plus sur les conditions d’attribution</a:t>
            </a:r>
            <a:endParaRPr lang="fr-FR"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903" y="5990613"/>
            <a:ext cx="746163" cy="746163"/>
          </a:xfrm>
          <a:prstGeom prst="rect">
            <a:avLst/>
          </a:prstGeom>
        </p:spPr>
      </p:pic>
    </p:spTree>
    <p:extLst>
      <p:ext uri="{BB962C8B-B14F-4D97-AF65-F5344CB8AC3E}">
        <p14:creationId xmlns:p14="http://schemas.microsoft.com/office/powerpoint/2010/main" val="1153999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1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3.xml><?xml version="1.0" encoding="utf-8"?>
<a:theme xmlns:a="http://schemas.openxmlformats.org/drawingml/2006/main" name="2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4.xml><?xml version="1.0" encoding="utf-8"?>
<a:theme xmlns:a="http://schemas.openxmlformats.org/drawingml/2006/main" name="3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5.xml><?xml version="1.0" encoding="utf-8"?>
<a:theme xmlns:a="http://schemas.openxmlformats.org/drawingml/2006/main" name="Masque PPT de l'Assurance Maladie">
  <a:themeElements>
    <a:clrScheme name="Assurance Maladie">
      <a:dk1>
        <a:srgbClr val="0C419A"/>
      </a:dk1>
      <a:lt1>
        <a:sysClr val="window" lastClr="FFFFFF"/>
      </a:lt1>
      <a:dk2>
        <a:srgbClr val="0084B2"/>
      </a:dk2>
      <a:lt2>
        <a:srgbClr val="545859"/>
      </a:lt2>
      <a:accent1>
        <a:srgbClr val="008972"/>
      </a:accent1>
      <a:accent2>
        <a:srgbClr val="A05BB6"/>
      </a:accent2>
      <a:accent3>
        <a:srgbClr val="E04F39"/>
      </a:accent3>
      <a:accent4>
        <a:srgbClr val="E11A81"/>
      </a:accent4>
      <a:accent5>
        <a:srgbClr val="758CC0"/>
      </a:accent5>
      <a:accent6>
        <a:srgbClr val="56C271"/>
      </a:accent6>
      <a:hlink>
        <a:srgbClr val="0C419A"/>
      </a:hlink>
      <a:folHlink>
        <a:srgbClr val="969B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6.xml><?xml version="1.0" encoding="utf-8"?>
<a:theme xmlns:a="http://schemas.openxmlformats.org/drawingml/2006/main" name="1_Masque PPT de l'Assurance Maladie">
  <a:themeElements>
    <a:clrScheme name="Assurance Maladie">
      <a:dk1>
        <a:srgbClr val="0C419A"/>
      </a:dk1>
      <a:lt1>
        <a:sysClr val="window" lastClr="FFFFFF"/>
      </a:lt1>
      <a:dk2>
        <a:srgbClr val="0084B2"/>
      </a:dk2>
      <a:lt2>
        <a:srgbClr val="545859"/>
      </a:lt2>
      <a:accent1>
        <a:srgbClr val="008972"/>
      </a:accent1>
      <a:accent2>
        <a:srgbClr val="A05BB6"/>
      </a:accent2>
      <a:accent3>
        <a:srgbClr val="E04F39"/>
      </a:accent3>
      <a:accent4>
        <a:srgbClr val="E11A81"/>
      </a:accent4>
      <a:accent5>
        <a:srgbClr val="758CC0"/>
      </a:accent5>
      <a:accent6>
        <a:srgbClr val="56C271"/>
      </a:accent6>
      <a:hlink>
        <a:srgbClr val="0C419A"/>
      </a:hlink>
      <a:folHlink>
        <a:srgbClr val="969B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Labellis_x00e9_ xmlns="21058d50-4e57-4626-9283-ad9b6734f611">false</Labellis_x00e9_>
    <Ratings xmlns="http://schemas.microsoft.com/sharepoint/v3">3,</Ratings>
    <LikedBy xmlns="http://schemas.microsoft.com/sharepoint/v3">
      <UserInfo>
        <DisplayName/>
        <AccountId xsi:nil="true"/>
        <AccountType/>
      </UserInfo>
    </LikedBy>
    <RatedBy xmlns="http://schemas.microsoft.com/sharepoint/v3">
      <UserInfo>
        <DisplayName>DOBBELS CELIA (CPAM COTE D'OPALE)</DisplayName>
        <AccountId>1231</AccountId>
        <AccountType/>
      </UserInfo>
    </RatedBy>
    <RatingCount xmlns="http://schemas.microsoft.com/sharepoint/v3">1</RatingCount>
    <Commentaire xmlns="21058d50-4e57-4626-9283-ad9b6734f611">Célia : nouvelle version au 23/06, à publier sur ameli réseau (annule et remplace la version précédante)</Commentaire>
    <AverageRating xmlns="http://schemas.microsoft.com/sharepoint/v3">3</AverageRat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02656360EC246AADF694BAC917968" ma:contentTypeVersion="9" ma:contentTypeDescription="Crée un document." ma:contentTypeScope="" ma:versionID="adafec50d05c4eb0408604ac5a629200">
  <xsd:schema xmlns:xsd="http://www.w3.org/2001/XMLSchema" xmlns:xs="http://www.w3.org/2001/XMLSchema" xmlns:p="http://schemas.microsoft.com/office/2006/metadata/properties" xmlns:ns1="http://schemas.microsoft.com/sharepoint/v3" xmlns:ns2="21058d50-4e57-4626-9283-ad9b6734f611" targetNamespace="http://schemas.microsoft.com/office/2006/metadata/properties" ma:root="true" ma:fieldsID="326849b32369724d3e0c861689d65bc6" ns1:_="" ns2:_="">
    <xsd:import namespace="http://schemas.microsoft.com/sharepoint/v3"/>
    <xsd:import namespace="21058d50-4e57-4626-9283-ad9b6734f611"/>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Labellis_x00e9_" minOccurs="0"/>
                <xsd:element ref="ns2:Commentai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Évaluation (0-5)" ma:decimals="2" ma:description="Valeur moyenne de toutes les évaluations envoyées" ma:internalName="AverageRating" ma:readOnly="true">
      <xsd:simpleType>
        <xsd:restriction base="dms:Number"/>
      </xsd:simpleType>
    </xsd:element>
    <xsd:element name="RatingCount" ma:index="9" nillable="true" ma:displayName="Nombre d’évaluations" ma:decimals="0" ma:description="Nombre d’évaluations envoyées" ma:internalName="RatingCount" ma:readOnly="false">
      <xsd:simpleType>
        <xsd:restriction base="dms:Number"/>
      </xsd:simpleType>
    </xsd:element>
    <xsd:element name="RatedBy" ma:index="10" nillable="true" ma:displayName="Évalué par" ma:description="Des utilisateurs ont évalué l'élément."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Évaluation des utilisateurs" ma:description="Évaluation des utilisateurs pour l'élément" ma:hidden="true" ma:internalName="Ratings">
      <xsd:simpleType>
        <xsd:restriction base="dms:Note"/>
      </xsd:simpleType>
    </xsd:element>
    <xsd:element name="LikesCount" ma:index="12" nillable="true" ma:displayName="Nombre de « J'aime »" ma:internalName="LikesCount">
      <xsd:simpleType>
        <xsd:restriction base="dms:Unknown"/>
      </xsd:simpleType>
    </xsd:element>
    <xsd:element name="LikedBy" ma:index="13" nillable="true" ma:displayName="Aimé par"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058d50-4e57-4626-9283-ad9b6734f611" elementFormDefault="qualified">
    <xsd:import namespace="http://schemas.microsoft.com/office/2006/documentManagement/types"/>
    <xsd:import namespace="http://schemas.microsoft.com/office/infopath/2007/PartnerControls"/>
    <xsd:element name="Labellis_x00e9_" ma:index="14" nillable="true" ma:displayName="Labellisé" ma:default="0" ma:internalName="Labellis_x00e9_">
      <xsd:simpleType>
        <xsd:restriction base="dms:Boolean"/>
      </xsd:simpleType>
    </xsd:element>
    <xsd:element name="Commentaire" ma:index="15" nillable="true" ma:displayName="Commentaire" ma:internalName="Commentair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24DC73-D5C6-43DF-AB23-0968D8FD2E5A}">
  <ds:schemaRefs>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http://purl.org/dc/terms/"/>
    <ds:schemaRef ds:uri="21058d50-4e57-4626-9283-ad9b6734f611"/>
    <ds:schemaRef ds:uri="http://schemas.microsoft.com/office/2006/metadata/propertie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247652E5-92DA-4799-948A-4B68CE93BBDA}">
  <ds:schemaRefs>
    <ds:schemaRef ds:uri="http://schemas.microsoft.com/sharepoint/v3/contenttype/forms"/>
  </ds:schemaRefs>
</ds:datastoreItem>
</file>

<file path=customXml/itemProps3.xml><?xml version="1.0" encoding="utf-8"?>
<ds:datastoreItem xmlns:ds="http://schemas.openxmlformats.org/officeDocument/2006/customXml" ds:itemID="{58963CE5-6255-4641-B7DF-CD9BAD0EA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058d50-4e57-4626-9283-ad9b6734f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masque PPT V3</Template>
  <TotalTime>4822</TotalTime>
  <Words>3925</Words>
  <Application>Microsoft Office PowerPoint</Application>
  <PresentationFormat>Grand écran</PresentationFormat>
  <Paragraphs>396</Paragraphs>
  <Slides>30</Slides>
  <Notes>28</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30</vt:i4>
      </vt:variant>
    </vt:vector>
  </HeadingPairs>
  <TitlesOfParts>
    <vt:vector size="43" baseType="lpstr">
      <vt:lpstr>Arial</vt:lpstr>
      <vt:lpstr>Calibri</vt:lpstr>
      <vt:lpstr>Symbol</vt:lpstr>
      <vt:lpstr>Times New Roman</vt:lpstr>
      <vt:lpstr>Webdings</vt:lpstr>
      <vt:lpstr>Wingdings</vt:lpstr>
      <vt:lpstr>Wingdings 3</vt:lpstr>
      <vt:lpstr>masque PPT V3</vt:lpstr>
      <vt:lpstr>1_masque PPT V3</vt:lpstr>
      <vt:lpstr>2_masque PPT V3</vt:lpstr>
      <vt:lpstr>3_masque PPT V3</vt:lpstr>
      <vt:lpstr>Masque PPT de l'Assurance Maladie</vt:lpstr>
      <vt:lpstr>1_Masque PPT de l'Assurance Maladie</vt:lpstr>
      <vt:lpstr> L’aide médicale de l’Etat </vt:lpstr>
      <vt:lpstr>LES OBJECTIFS DE CETTE FORMATION</vt:lpstr>
      <vt:lpstr>La régularité et l’irrégularité</vt:lpstr>
      <vt:lpstr>La régularité et l’irrégularité</vt:lpstr>
      <vt:lpstr>Présentation PowerPoint</vt:lpstr>
      <vt:lpstr>Qu’est ce que l’aide médicale de l’état ?</vt:lpstr>
      <vt:lpstr>À qui s’adresse l’aide médicale de l’état ?</vt:lpstr>
      <vt:lpstr>Quels soins sont pris en charge ?</vt:lpstr>
      <vt:lpstr>Quelles sont les conditions d’attribution ?</vt:lpstr>
      <vt:lpstr>Qui sont les bénéficiaires de l’aide médicale de l’état ?</vt:lpstr>
      <vt:lpstr>Comment constituer le dossier ? Formulaire sur ameli.fr</vt:lpstr>
      <vt:lpstr>Comment constituer le dossier ? formulaire</vt:lpstr>
      <vt:lpstr>Comment constituer le dossier ?  formulaire</vt:lpstr>
      <vt:lpstr>Comment constituer le dossier ?  pièces justificatives</vt:lpstr>
      <vt:lpstr>Comment constituer le dossier ?  pièces justificatives</vt:lpstr>
      <vt:lpstr>Comment constituer le dossier ?  pièces justificatives</vt:lpstr>
      <vt:lpstr>Comment constituer le dossier ?  pièces justificatives</vt:lpstr>
      <vt:lpstr>Comment constituer le dossier ?  pièces justificatives</vt:lpstr>
      <vt:lpstr>Le dépôt de la demande d’aide médicale de l’état</vt:lpstr>
      <vt:lpstr>Le dépôt de la demande d’aide médicale de l’état</vt:lpstr>
      <vt:lpstr>Le dépôt de la demande d’aide médicale d’état</vt:lpstr>
      <vt:lpstr>Le dépôt de la demande d’aide médicale d’état</vt:lpstr>
      <vt:lpstr>Quand débutent les droits ?</vt:lpstr>
      <vt:lpstr>Articulation contrôle de régularité / demande d’ame</vt:lpstr>
      <vt:lpstr>La carte d’admission d’aide médicale de l’état</vt:lpstr>
      <vt:lpstr>Le Délai de carence</vt:lpstr>
      <vt:lpstr>Le Délai de carence</vt:lpstr>
      <vt:lpstr>L’essentiel</vt:lpstr>
      <vt:lpstr>Comment joindre la caisse d’assurance maladie ?  </vt:lpstr>
      <vt:lpstr>Présentation PowerPoint</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VATUS ISABELLE</dc:creator>
  <cp:lastModifiedBy>RODRIGUEZ RICHARD (CPAM RHONE)</cp:lastModifiedBy>
  <cp:revision>352</cp:revision>
  <cp:lastPrinted>2023-06-21T05:46:03Z</cp:lastPrinted>
  <dcterms:created xsi:type="dcterms:W3CDTF">2020-11-13T16:13:20Z</dcterms:created>
  <dcterms:modified xsi:type="dcterms:W3CDTF">2023-07-07T09:52:16Z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0x010100F7602656360EC246AADF694BAC917968</vt:lpwstr>
  </property>
</Properties>
</file>